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aj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aj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rgbClr val="56C1FF"/>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691"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5" cy="636981"/>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3"/>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numCol="1" spcCol="38100"/>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5"/>
            <a:ext cx="21971000" cy="7241587"/>
          </a:xfrm>
          <a:prstGeom prst="rect">
            <a:avLst/>
          </a:prstGeom>
        </p:spPr>
        <p:txBody>
          <a:bodyPr numCol="1" spcCol="38100"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quarter" idx="1" hasCustomPrompt="1"/>
          </p:nvPr>
        </p:nvSpPr>
        <p:spPr>
          <a:xfrm>
            <a:off x="2430023" y="10675453"/>
            <a:ext cx="20200055" cy="636981"/>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116" name="Body Level One…"/>
          <p:cNvSpPr txBox="1">
            <a:spLocks noGrp="1"/>
          </p:cNvSpPr>
          <p:nvPr>
            <p:ph type="body" sz="half" idx="21" hasCustomPrompt="1"/>
          </p:nvPr>
        </p:nvSpPr>
        <p:spPr>
          <a:xfrm>
            <a:off x="1753923" y="4939860"/>
            <a:ext cx="20876154" cy="3836282"/>
          </a:xfrm>
          <a:prstGeom prst="rect">
            <a:avLst/>
          </a:prstGeom>
        </p:spPr>
        <p:txBody>
          <a:bodyPr numCol="1" spcCol="38100"/>
          <a:lstStyle>
            <a:lvl1pPr marL="300875" indent="-131851">
              <a:spcBef>
                <a:spcPts val="0"/>
              </a:spcBef>
              <a:buSzTx/>
              <a:buNone/>
              <a:defRPr sz="8500" spc="-200">
                <a:latin typeface="Helvetica Neue Medium"/>
                <a:ea typeface="Helvetica Neue Medium"/>
                <a:cs typeface="Helvetica Neue Medium"/>
                <a:sym typeface="Helvetica Neue Medium"/>
              </a:defRPr>
            </a:lvl1pPr>
          </a:lstStyle>
          <a:p>
            <a:r>
              <a:t>“Notable Quote”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a:spLocks noGrp="1"/>
          </p:cNvSpPr>
          <p:nvPr>
            <p:ph type="pic" sz="quarter" idx="21"/>
          </p:nvPr>
        </p:nvSpPr>
        <p:spPr>
          <a:xfrm>
            <a:off x="15417800" y="1270000"/>
            <a:ext cx="8144934" cy="5410200"/>
          </a:xfrm>
          <a:prstGeom prst="rect">
            <a:avLst/>
          </a:prstGeom>
        </p:spPr>
        <p:txBody>
          <a:bodyPr lIns="91439" tIns="45719" rIns="91439" bIns="45719" numCol="1" spcCol="38100">
            <a:noAutofit/>
          </a:bodyPr>
          <a:lstStyle/>
          <a:p>
            <a:endParaRPr/>
          </a:p>
        </p:txBody>
      </p:sp>
      <p:sp>
        <p:nvSpPr>
          <p:cNvPr id="125" name="Low-angle view of a modern, curved building under a cloudy sky"/>
          <p:cNvSpPr>
            <a:spLocks noGrp="1"/>
          </p:cNvSpPr>
          <p:nvPr>
            <p:ph type="pic" sz="quarter" idx="22"/>
          </p:nvPr>
        </p:nvSpPr>
        <p:spPr>
          <a:xfrm>
            <a:off x="15443200" y="7086600"/>
            <a:ext cx="8138580" cy="5422900"/>
          </a:xfrm>
          <a:prstGeom prst="rect">
            <a:avLst/>
          </a:prstGeom>
        </p:spPr>
        <p:txBody>
          <a:bodyPr lIns="91439" tIns="45719" rIns="91439" bIns="45719" numCol="1" spcCol="38100">
            <a:noAutofit/>
          </a:bodyPr>
          <a:lstStyle/>
          <a:p>
            <a:endParaRPr/>
          </a:p>
        </p:txBody>
      </p:sp>
      <p:sp>
        <p:nvSpPr>
          <p:cNvPr id="126" name="View from inside a modern white building with glass panels, looking up to a bright, partly cloudy sky"/>
          <p:cNvSpPr>
            <a:spLocks noGrp="1"/>
          </p:cNvSpPr>
          <p:nvPr>
            <p:ph type="pic" idx="23"/>
          </p:nvPr>
        </p:nvSpPr>
        <p:spPr>
          <a:xfrm>
            <a:off x="-124636" y="1270000"/>
            <a:ext cx="16840171" cy="11243713"/>
          </a:xfrm>
          <a:prstGeom prst="rect">
            <a:avLst/>
          </a:prstGeom>
        </p:spPr>
        <p:txBody>
          <a:bodyPr lIns="91439" tIns="45719" rIns="91439" bIns="45719" numCol="1" spcCol="38100">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4" name="Low-angle view of the Azadi Tower in Tehran, Iran against a clear, bright sky"/>
          <p:cNvSpPr>
            <a:spLocks noGrp="1"/>
          </p:cNvSpPr>
          <p:nvPr>
            <p:ph type="pic" idx="21"/>
          </p:nvPr>
        </p:nvSpPr>
        <p:spPr>
          <a:xfrm>
            <a:off x="0" y="-1282700"/>
            <a:ext cx="24384000" cy="16281400"/>
          </a:xfrm>
          <a:prstGeom prst="rect">
            <a:avLst/>
          </a:prstGeom>
        </p:spPr>
        <p:txBody>
          <a:bodyPr lIns="91439" tIns="45719" rIns="91439" bIns="45719" numCol="1" spcCol="38100">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1" name="View from inside a stone structure, looking out towards stairs and a clear, blue sky"/>
          <p:cNvSpPr>
            <a:spLocks noGrp="1"/>
          </p:cNvSpPr>
          <p:nvPr>
            <p:ph type="pic" idx="21"/>
          </p:nvPr>
        </p:nvSpPr>
        <p:spPr>
          <a:xfrm>
            <a:off x="0" y="-1270000"/>
            <a:ext cx="24384000" cy="16272934"/>
          </a:xfrm>
          <a:prstGeom prst="rect">
            <a:avLst/>
          </a:prstGeom>
        </p:spPr>
        <p:txBody>
          <a:bodyPr lIns="91439" tIns="45719" rIns="91439" bIns="45719" numCol="1" spcCol="38100">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Body Level One…"/>
          <p:cNvSpPr txBox="1">
            <a:spLocks noGrp="1"/>
          </p:cNvSpPr>
          <p:nvPr>
            <p:ph type="body" sz="quarter" idx="1" hasCustomPrompt="1"/>
          </p:nvPr>
        </p:nvSpPr>
        <p:spPr>
          <a:xfrm>
            <a:off x="1207690" y="1106137"/>
            <a:ext cx="21968621" cy="636981"/>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24" name="Body Level One…"/>
          <p:cNvSpPr txBox="1">
            <a:spLocks noGrp="1"/>
          </p:cNvSpPr>
          <p:nvPr>
            <p:ph type="body" sz="quarter" idx="22" hasCustomPrompt="1"/>
          </p:nvPr>
        </p:nvSpPr>
        <p:spPr>
          <a:xfrm>
            <a:off x="1206500" y="11609909"/>
            <a:ext cx="21971000" cy="1116954"/>
          </a:xfrm>
          <a:prstGeom prst="rect">
            <a:avLst/>
          </a:prstGeom>
        </p:spPr>
        <p:txBody>
          <a:bodyPr numCol="1" spcCol="38100"/>
          <a:lstStyle>
            <a:lvl1pPr marL="0" indent="0" defTabSz="825500">
              <a:lnSpc>
                <a:spcPct val="100000"/>
              </a:lnSpc>
              <a:spcBef>
                <a:spcPts val="0"/>
              </a:spcBef>
              <a:buSzTx/>
              <a:buNone/>
              <a:defRPr sz="5500" b="1"/>
            </a:lvl1pPr>
          </a:lstStyle>
          <a:p>
            <a:r>
              <a:t>Presentation Subtitle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a:spLocks noGrp="1"/>
          </p:cNvSpPr>
          <p:nvPr>
            <p:ph type="pic" idx="21"/>
          </p:nvPr>
        </p:nvSpPr>
        <p:spPr>
          <a:xfrm>
            <a:off x="9271000" y="1270000"/>
            <a:ext cx="16764000" cy="11176000"/>
          </a:xfrm>
          <a:prstGeom prst="rect">
            <a:avLst/>
          </a:prstGeom>
        </p:spPr>
        <p:txBody>
          <a:bodyPr lIns="91439" tIns="45719" rIns="91439" bIns="45719" numCol="1" spcCol="38100">
            <a:noAutofit/>
          </a:bodyPr>
          <a:lstStyle/>
          <a:p>
            <a:endParaRPr/>
          </a:p>
        </p:txBody>
      </p:sp>
      <p:sp>
        <p:nvSpPr>
          <p:cNvPr id="33" name="Slide Title"/>
          <p:cNvSpPr txBox="1">
            <a:spLocks noGrp="1"/>
          </p:cNvSpPr>
          <p:nvPr>
            <p:ph type="title" hasCustomPrompt="1"/>
          </p:nvPr>
        </p:nvSpPr>
        <p:spPr>
          <a:xfrm>
            <a:off x="1206500" y="1270000"/>
            <a:ext cx="9779000" cy="5882274"/>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1206500" y="1079500"/>
            <a:ext cx="21971000" cy="1433164"/>
          </a:xfrm>
          <a:prstGeom prst="rect">
            <a:avLst/>
          </a:prstGeom>
        </p:spPr>
        <p:txBody>
          <a:bodyPr/>
          <a:lstStyle/>
          <a:p>
            <a:r>
              <a:t>Slide Title</a:t>
            </a:r>
          </a:p>
        </p:txBody>
      </p:sp>
      <p:sp>
        <p:nvSpPr>
          <p:cNvPr id="43" name="Body Level One…"/>
          <p:cNvSpPr txBox="1">
            <a:spLocks noGrp="1"/>
          </p:cNvSpPr>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44" name="Body Level One…"/>
          <p:cNvSpPr txBox="1">
            <a:spLocks noGrp="1"/>
          </p:cNvSpPr>
          <p:nvPr>
            <p:ph type="body" idx="21" hasCustomPrompt="1"/>
          </p:nvPr>
        </p:nvSpPr>
        <p:spPr>
          <a:prstGeom prst="rect">
            <a:avLst/>
          </a:prstGeom>
        </p:spPr>
        <p:txBody>
          <a:bodyPr numCol="1" spcCol="38100"/>
          <a:lstStyle/>
          <a:p>
            <a:r>
              <a:t>Slide bullet text</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Body Level One…"/>
          <p:cNvSpPr txBox="1">
            <a:spLocks noGrp="1"/>
          </p:cNvSpPr>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61" name="Body Level One…"/>
          <p:cNvSpPr txBox="1">
            <a:spLocks noGrp="1"/>
          </p:cNvSpPr>
          <p:nvPr>
            <p:ph type="body" sz="half" idx="21" hasCustomPrompt="1"/>
          </p:nvPr>
        </p:nvSpPr>
        <p:spPr>
          <a:xfrm>
            <a:off x="1206500" y="4248503"/>
            <a:ext cx="9779000" cy="8256631"/>
          </a:xfrm>
          <a:prstGeom prst="rect">
            <a:avLst/>
          </a:prstGeom>
        </p:spPr>
        <p:txBody>
          <a:bodyPr numCol="1" spcCol="38100"/>
          <a:lstStyle/>
          <a:p>
            <a:r>
              <a:t>Slide bullet text</a:t>
            </a:r>
          </a:p>
        </p:txBody>
      </p:sp>
      <p:sp>
        <p:nvSpPr>
          <p:cNvPr id="62" name="Small section of a modern shell bridge in Qingdao, Shandong, China with a partly cloudy sky above"/>
          <p:cNvSpPr>
            <a:spLocks noGrp="1"/>
          </p:cNvSpPr>
          <p:nvPr>
            <p:ph type="pic" idx="22"/>
          </p:nvPr>
        </p:nvSpPr>
        <p:spPr>
          <a:xfrm>
            <a:off x="9271000" y="1263846"/>
            <a:ext cx="16773843" cy="11188208"/>
          </a:xfrm>
          <a:prstGeom prst="rect">
            <a:avLst/>
          </a:prstGeom>
        </p:spPr>
        <p:txBody>
          <a:bodyPr lIns="91439" tIns="45719" rIns="91439" bIns="45719" numCol="1" spcCol="38100">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5"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51"/>
          </a:xfrm>
          <a:prstGeom prst="rect">
            <a:avLst/>
          </a:prstGeom>
        </p:spPr>
        <p:txBody>
          <a:bodyPr/>
          <a:lstStyle/>
          <a:p>
            <a:r>
              <a:t>Slide Title</a:t>
            </a:r>
          </a:p>
        </p:txBody>
      </p:sp>
      <p:sp>
        <p:nvSpPr>
          <p:cNvPr id="80" name="Body Level One…"/>
          <p:cNvSpPr txBox="1">
            <a:spLocks noGrp="1"/>
          </p:cNvSpPr>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Body Level One…"/>
          <p:cNvSpPr txBox="1">
            <a:spLocks noGrp="1"/>
          </p:cNvSpPr>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90" name="Body Level One…"/>
          <p:cNvSpPr txBox="1">
            <a:spLocks noGrp="1"/>
          </p:cNvSpPr>
          <p:nvPr>
            <p:ph type="body" idx="21" hasCustomPrompt="1"/>
          </p:nvPr>
        </p:nvSpPr>
        <p:spPr>
          <a:prstGeom prst="rect">
            <a:avLst/>
          </a:prstGeom>
        </p:spPr>
        <p:txBody>
          <a:bodyPr numCol="1" spcCol="38100"/>
          <a:lstStyle>
            <a:lvl1pPr marL="0" indent="0" defTabSz="825500">
              <a:lnSpc>
                <a:spcPct val="100000"/>
              </a:lnSpc>
              <a:spcBef>
                <a:spcPts val="1800"/>
              </a:spcBef>
              <a:buSzTx/>
              <a:buNone/>
              <a:defRPr sz="5500" spc="-99"/>
            </a:lvl1pPr>
          </a:lstStyle>
          <a:p>
            <a:r>
              <a:t>Agenda Topics</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numCol="2" spcCol="1098550">
            <a:normAutofit/>
          </a:bodyPr>
          <a:lstStyle/>
          <a:p>
            <a:r>
              <a:t>Slide bullet text</a:t>
            </a:r>
          </a:p>
          <a:p>
            <a:pPr lvl="1"/>
            <a:endParaRPr/>
          </a:p>
          <a:p>
            <a:pPr lvl="2"/>
            <a:endParaRPr/>
          </a:p>
          <a:p>
            <a:pPr lvl="3"/>
            <a:endParaRPr/>
          </a:p>
          <a:p>
            <a:pPr lvl="4"/>
            <a:endParaRPr/>
          </a:p>
        </p:txBody>
      </p:sp>
      <p:sp>
        <p:nvSpPr>
          <p:cNvPr id="3" name="Title Text"/>
          <p:cNvSpPr txBox="1">
            <a:spLocks noGrp="1"/>
          </p:cNvSpPr>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jpe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5"/>
          <p:cNvSpPr/>
          <p:nvPr/>
        </p:nvSpPr>
        <p:spPr>
          <a:xfrm>
            <a:off x="298173" y="433361"/>
            <a:ext cx="23779164" cy="12719599"/>
          </a:xfrm>
          <a:prstGeom prst="rect">
            <a:avLst/>
          </a:prstGeom>
          <a:ln w="28575">
            <a:solidFill>
              <a:srgbClr val="000000"/>
            </a:solidFill>
          </a:ln>
        </p:spPr>
        <p:txBody>
          <a:bodyPr lIns="50800" tIns="50800" rIns="50800" bIns="50800" anchor="ctr"/>
          <a:lstStyle/>
          <a:p>
            <a:pPr defTabSz="914400">
              <a:defRPr sz="1800">
                <a:solidFill>
                  <a:srgbClr val="FFFFFF"/>
                </a:solidFill>
              </a:defRPr>
            </a:pPr>
            <a:endParaRPr/>
          </a:p>
        </p:txBody>
      </p:sp>
      <p:sp>
        <p:nvSpPr>
          <p:cNvPr id="152" name="TextBox 3"/>
          <p:cNvSpPr txBox="1"/>
          <p:nvPr/>
        </p:nvSpPr>
        <p:spPr>
          <a:xfrm>
            <a:off x="4534198" y="1225565"/>
            <a:ext cx="15342628" cy="1564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4800" b="1">
                <a:solidFill>
                  <a:srgbClr val="000000"/>
                </a:solidFill>
                <a:latin typeface="Bierstadt"/>
                <a:ea typeface="Bierstadt"/>
                <a:cs typeface="Bierstadt"/>
                <a:sym typeface="Bierstadt"/>
              </a:defRPr>
            </a:lvl1pPr>
          </a:lstStyle>
          <a:p>
            <a:r>
              <a:t>MKSSS’s CUMMINS COLLEGE OF ENGINEERING WOMEN</a:t>
            </a:r>
          </a:p>
        </p:txBody>
      </p:sp>
      <p:sp>
        <p:nvSpPr>
          <p:cNvPr id="153" name="TextBox 4"/>
          <p:cNvSpPr txBox="1"/>
          <p:nvPr/>
        </p:nvSpPr>
        <p:spPr>
          <a:xfrm>
            <a:off x="4139989" y="3773092"/>
            <a:ext cx="16095531" cy="5047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914400">
              <a:defRPr sz="3200" b="1">
                <a:solidFill>
                  <a:srgbClr val="01144C"/>
                </a:solidFill>
                <a:latin typeface="Carlito"/>
                <a:ea typeface="Carlito"/>
                <a:cs typeface="Carlito"/>
                <a:sym typeface="Carlito"/>
              </a:defRPr>
            </a:pPr>
            <a:endParaRPr dirty="0"/>
          </a:p>
          <a:p>
            <a:pPr defTabSz="914400">
              <a:defRPr sz="3600" i="1">
                <a:solidFill>
                  <a:srgbClr val="000000"/>
                </a:solidFill>
                <a:latin typeface="Bierstadt"/>
                <a:ea typeface="Bierstadt"/>
                <a:cs typeface="Bierstadt"/>
                <a:sym typeface="Bierstadt"/>
              </a:defRPr>
            </a:pPr>
            <a:r>
              <a:rPr dirty="0"/>
              <a:t>The project presented under the Domain of Machine Learning is entitled as</a:t>
            </a:r>
            <a:endParaRPr dirty="0">
              <a:latin typeface="Calibri"/>
              <a:ea typeface="Calibri"/>
              <a:cs typeface="Calibri"/>
              <a:sym typeface="Calibri"/>
            </a:endParaRPr>
          </a:p>
          <a:p>
            <a:pPr defTabSz="914400">
              <a:defRPr sz="3600" i="1">
                <a:solidFill>
                  <a:srgbClr val="000000"/>
                </a:solidFill>
                <a:latin typeface="Calibri"/>
                <a:ea typeface="Calibri"/>
                <a:cs typeface="Calibri"/>
                <a:sym typeface="Calibri"/>
              </a:defRPr>
            </a:pPr>
            <a:endParaRPr dirty="0">
              <a:latin typeface="Calibri"/>
              <a:ea typeface="Calibri"/>
              <a:cs typeface="Calibri"/>
              <a:sym typeface="Calibri"/>
            </a:endParaRPr>
          </a:p>
          <a:p>
            <a:pPr defTabSz="914400">
              <a:defRPr sz="2600" i="1">
                <a:solidFill>
                  <a:srgbClr val="000000"/>
                </a:solidFill>
                <a:latin typeface="Calibri"/>
                <a:ea typeface="Calibri"/>
                <a:cs typeface="Calibri"/>
                <a:sym typeface="Calibri"/>
              </a:defRPr>
            </a:pPr>
            <a:endParaRPr dirty="0">
              <a:latin typeface="Calibri"/>
              <a:ea typeface="Calibri"/>
              <a:cs typeface="Calibri"/>
              <a:sym typeface="Calibri"/>
            </a:endParaRPr>
          </a:p>
          <a:p>
            <a:pPr defTabSz="914400">
              <a:defRPr sz="4600" b="1">
                <a:solidFill>
                  <a:srgbClr val="000000"/>
                </a:solidFill>
                <a:latin typeface="Bierstadt"/>
                <a:ea typeface="Bierstadt"/>
                <a:cs typeface="Bierstadt"/>
                <a:sym typeface="Bierstadt"/>
              </a:defRPr>
            </a:pPr>
            <a:r>
              <a:rPr lang="en-US" sz="4800" dirty="0"/>
              <a:t>“</a:t>
            </a:r>
            <a:r>
              <a:rPr lang="en-US" sz="4800" dirty="0" err="1"/>
              <a:t>CodeMyStics</a:t>
            </a:r>
            <a:r>
              <a:rPr sz="4800" dirty="0"/>
              <a:t> "</a:t>
            </a:r>
          </a:p>
          <a:p>
            <a:pPr defTabSz="914400">
              <a:defRPr sz="4800" b="1">
                <a:solidFill>
                  <a:srgbClr val="000000"/>
                </a:solidFill>
                <a:latin typeface="Bierstadt"/>
                <a:ea typeface="Bierstadt"/>
                <a:cs typeface="Bierstadt"/>
                <a:sym typeface="Bierstadt"/>
              </a:defRPr>
            </a:pPr>
            <a:r>
              <a:rPr dirty="0"/>
              <a:t>Enhancing Security and Safety through </a:t>
            </a:r>
          </a:p>
          <a:p>
            <a:pPr defTabSz="914400">
              <a:defRPr sz="4800" b="1">
                <a:solidFill>
                  <a:srgbClr val="000000"/>
                </a:solidFill>
                <a:latin typeface="Bierstadt"/>
                <a:ea typeface="Bierstadt"/>
                <a:cs typeface="Bierstadt"/>
                <a:sym typeface="Bierstadt"/>
              </a:defRPr>
            </a:pPr>
            <a:r>
              <a:rPr dirty="0"/>
              <a:t>Human Hand Detection </a:t>
            </a:r>
            <a:endParaRPr dirty="0">
              <a:latin typeface="Times New Roman"/>
              <a:ea typeface="Times New Roman"/>
              <a:cs typeface="Times New Roman"/>
              <a:sym typeface="Times New Roman"/>
            </a:endParaRPr>
          </a:p>
          <a:p>
            <a:pPr defTabSz="914400">
              <a:defRPr sz="4800" b="1">
                <a:solidFill>
                  <a:srgbClr val="000000"/>
                </a:solidFill>
                <a:latin typeface="Times New Roman"/>
                <a:ea typeface="Times New Roman"/>
                <a:cs typeface="Times New Roman"/>
                <a:sym typeface="Times New Roman"/>
              </a:defRPr>
            </a:pPr>
            <a:endParaRPr dirty="0">
              <a:latin typeface="Times New Roman"/>
              <a:ea typeface="Times New Roman"/>
              <a:cs typeface="Times New Roman"/>
              <a:sym typeface="Times New Roman"/>
            </a:endParaRPr>
          </a:p>
        </p:txBody>
      </p:sp>
      <p:sp>
        <p:nvSpPr>
          <p:cNvPr id="155" name="TextBox 6"/>
          <p:cNvSpPr txBox="1"/>
          <p:nvPr/>
        </p:nvSpPr>
        <p:spPr>
          <a:xfrm>
            <a:off x="19258803" y="9960816"/>
            <a:ext cx="5834015" cy="1938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l" defTabSz="914400">
              <a:defRPr sz="3000" i="1">
                <a:solidFill>
                  <a:srgbClr val="000000"/>
                </a:solidFill>
                <a:latin typeface="Bierstadt"/>
                <a:ea typeface="Bierstadt"/>
                <a:cs typeface="Bierstadt"/>
                <a:sym typeface="Bierstadt"/>
              </a:defRPr>
            </a:pPr>
            <a:r>
              <a:rPr dirty="0"/>
              <a:t>By</a:t>
            </a:r>
          </a:p>
          <a:p>
            <a:pPr algn="l" defTabSz="914400">
              <a:defRPr sz="3000" b="1">
                <a:solidFill>
                  <a:srgbClr val="000000"/>
                </a:solidFill>
                <a:latin typeface="Times Roman"/>
                <a:ea typeface="Times Roman"/>
                <a:cs typeface="Times Roman"/>
                <a:sym typeface="Times Roman"/>
              </a:defRPr>
            </a:pPr>
            <a:r>
              <a:rPr lang="en-US" dirty="0"/>
              <a:t>Sanika Nanavare</a:t>
            </a:r>
            <a:r>
              <a:rPr dirty="0"/>
              <a:t>        </a:t>
            </a:r>
          </a:p>
          <a:p>
            <a:pPr algn="l" defTabSz="914400">
              <a:defRPr sz="3000" b="1">
                <a:solidFill>
                  <a:srgbClr val="000000"/>
                </a:solidFill>
                <a:latin typeface="Times Roman"/>
                <a:ea typeface="Times Roman"/>
                <a:cs typeface="Times Roman"/>
                <a:sym typeface="Times Roman"/>
              </a:defRPr>
            </a:pPr>
            <a:r>
              <a:rPr dirty="0" err="1"/>
              <a:t>S</a:t>
            </a:r>
            <a:r>
              <a:rPr lang="en-US" dirty="0" err="1"/>
              <a:t>rushti</a:t>
            </a:r>
            <a:r>
              <a:rPr lang="en-US" dirty="0"/>
              <a:t> </a:t>
            </a:r>
            <a:r>
              <a:rPr lang="en-US" dirty="0" err="1"/>
              <a:t>Pophale</a:t>
            </a:r>
            <a:endParaRPr dirty="0"/>
          </a:p>
          <a:p>
            <a:pPr algn="l" defTabSz="914400">
              <a:defRPr sz="3000" b="1">
                <a:solidFill>
                  <a:srgbClr val="000000"/>
                </a:solidFill>
                <a:latin typeface="Times Roman"/>
                <a:ea typeface="Times Roman"/>
                <a:cs typeface="Times Roman"/>
                <a:sym typeface="Times Roman"/>
              </a:defRPr>
            </a:pPr>
            <a:endParaRPr dirty="0"/>
          </a:p>
        </p:txBody>
      </p:sp>
      <p:sp>
        <p:nvSpPr>
          <p:cNvPr id="156" name="AcciAlert"/>
          <p:cNvSpPr txBox="1"/>
          <p:nvPr/>
        </p:nvSpPr>
        <p:spPr>
          <a:xfrm>
            <a:off x="11160471" y="13170341"/>
            <a:ext cx="2063065" cy="548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a:solidFill>
                  <a:srgbClr val="000000"/>
                </a:solidFill>
                <a:latin typeface="Times Roman"/>
                <a:ea typeface="Times Roman"/>
                <a:cs typeface="Times Roman"/>
                <a:sym typeface="Times Roman"/>
              </a:defRPr>
            </a:lvl1pPr>
          </a:lstStyle>
          <a:p>
            <a:r>
              <a:rPr lang="en-US" dirty="0" err="1"/>
              <a:t>CodeMystics</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1" name="Rectangle 1"/>
          <p:cNvGrpSpPr/>
          <p:nvPr/>
        </p:nvGrpSpPr>
        <p:grpSpPr>
          <a:xfrm>
            <a:off x="3874441" y="1015473"/>
            <a:ext cx="16635120" cy="1035051"/>
            <a:chOff x="0" y="0"/>
            <a:chExt cx="16635119" cy="1035050"/>
          </a:xfrm>
        </p:grpSpPr>
        <p:sp>
          <p:nvSpPr>
            <p:cNvPr id="249" name="Rectangle"/>
            <p:cNvSpPr/>
            <p:nvPr/>
          </p:nvSpPr>
          <p:spPr>
            <a:xfrm>
              <a:off x="0" y="24204"/>
              <a:ext cx="16635120" cy="986643"/>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250" name="System Architecture"/>
            <p:cNvSpPr txBox="1"/>
            <p:nvPr/>
          </p:nvSpPr>
          <p:spPr>
            <a:xfrm>
              <a:off x="5032071" y="0"/>
              <a:ext cx="6570978" cy="1035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System Architecture</a:t>
              </a:r>
            </a:p>
          </p:txBody>
        </p:sp>
      </p:grpSp>
      <p:sp>
        <p:nvSpPr>
          <p:cNvPr id="252" name="TextBox 5"/>
          <p:cNvSpPr txBox="1"/>
          <p:nvPr/>
        </p:nvSpPr>
        <p:spPr>
          <a:xfrm>
            <a:off x="8004841" y="11805732"/>
            <a:ext cx="9059895" cy="6667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4000">
                <a:solidFill>
                  <a:srgbClr val="000000"/>
                </a:solidFill>
                <a:latin typeface="Times New Roman"/>
                <a:ea typeface="Times New Roman"/>
                <a:cs typeface="Times New Roman"/>
                <a:sym typeface="Times New Roman"/>
              </a:defRPr>
            </a:lvl1pPr>
          </a:lstStyle>
          <a:p>
            <a:r>
              <a:t>Block Diagram of Architecture</a:t>
            </a:r>
          </a:p>
        </p:txBody>
      </p:sp>
      <p:pic>
        <p:nvPicPr>
          <p:cNvPr id="257" name="Picture 5" descr="Picture 5"/>
          <p:cNvPicPr>
            <a:picLocks noChangeAspect="1"/>
          </p:cNvPicPr>
          <p:nvPr/>
        </p:nvPicPr>
        <p:blipFill>
          <a:blip r:embed="rId2"/>
          <a:stretch>
            <a:fillRect/>
          </a:stretch>
        </p:blipFill>
        <p:spPr>
          <a:xfrm>
            <a:off x="3530513" y="2965664"/>
            <a:ext cx="16865263" cy="8493653"/>
          </a:xfrm>
          <a:prstGeom prst="rect">
            <a:avLst/>
          </a:prstGeom>
          <a:ln w="25400">
            <a:solidFill>
              <a:srgbClr val="000000"/>
            </a:solidFill>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Picture 3" descr="Picture 3"/>
          <p:cNvPicPr>
            <a:picLocks noChangeAspect="1"/>
          </p:cNvPicPr>
          <p:nvPr/>
        </p:nvPicPr>
        <p:blipFill>
          <a:blip r:embed="rId2"/>
          <a:stretch>
            <a:fillRect/>
          </a:stretch>
        </p:blipFill>
        <p:spPr>
          <a:xfrm>
            <a:off x="2015133" y="3136999"/>
            <a:ext cx="7593894" cy="6765468"/>
          </a:xfrm>
          <a:prstGeom prst="rect">
            <a:avLst/>
          </a:prstGeom>
          <a:ln w="25400">
            <a:solidFill>
              <a:srgbClr val="000000"/>
            </a:solidFill>
            <a:miter lim="400000"/>
          </a:ln>
        </p:spPr>
      </p:pic>
      <p:sp>
        <p:nvSpPr>
          <p:cNvPr id="260" name="Nodes or Points that can…"/>
          <p:cNvSpPr txBox="1"/>
          <p:nvPr/>
        </p:nvSpPr>
        <p:spPr>
          <a:xfrm>
            <a:off x="4823924" y="10804041"/>
            <a:ext cx="14469159" cy="1273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914400">
              <a:defRPr sz="4000">
                <a:solidFill>
                  <a:srgbClr val="000000"/>
                </a:solidFill>
                <a:latin typeface="Times New Roman"/>
                <a:ea typeface="Times New Roman"/>
                <a:cs typeface="Times New Roman"/>
                <a:sym typeface="Times New Roman"/>
              </a:defRPr>
            </a:pPr>
            <a:r>
              <a:t>Nodes or Points that can</a:t>
            </a:r>
          </a:p>
          <a:p>
            <a:pPr defTabSz="914400">
              <a:defRPr sz="4000">
                <a:solidFill>
                  <a:srgbClr val="000000"/>
                </a:solidFill>
                <a:latin typeface="Times New Roman"/>
                <a:ea typeface="Times New Roman"/>
                <a:cs typeface="Times New Roman"/>
                <a:sym typeface="Times New Roman"/>
              </a:defRPr>
            </a:pPr>
            <a:r>
              <a:t> be detected using posture detection</a:t>
            </a:r>
          </a:p>
        </p:txBody>
      </p:sp>
      <p:pic>
        <p:nvPicPr>
          <p:cNvPr id="261" name="Screenshot 2023-04-12 at 2.07.53 PM.png" descr="Screenshot 2023-04-12 at 2.07.53 PM.png"/>
          <p:cNvPicPr>
            <a:picLocks noChangeAspect="1"/>
          </p:cNvPicPr>
          <p:nvPr/>
        </p:nvPicPr>
        <p:blipFill>
          <a:blip r:embed="rId3"/>
          <a:srcRect t="10161"/>
          <a:stretch>
            <a:fillRect/>
          </a:stretch>
        </p:blipFill>
        <p:spPr>
          <a:xfrm>
            <a:off x="10413345" y="3152874"/>
            <a:ext cx="11992924" cy="6733941"/>
          </a:xfrm>
          <a:prstGeom prst="rect">
            <a:avLst/>
          </a:prstGeom>
          <a:ln w="12700">
            <a:miter lim="400000"/>
          </a:ln>
        </p:spPr>
      </p:pic>
      <p:grpSp>
        <p:nvGrpSpPr>
          <p:cNvPr id="264" name="Rectangle 1"/>
          <p:cNvGrpSpPr/>
          <p:nvPr/>
        </p:nvGrpSpPr>
        <p:grpSpPr>
          <a:xfrm>
            <a:off x="3874441" y="1015473"/>
            <a:ext cx="16635120" cy="1035051"/>
            <a:chOff x="0" y="0"/>
            <a:chExt cx="16635119" cy="1035050"/>
          </a:xfrm>
        </p:grpSpPr>
        <p:sp>
          <p:nvSpPr>
            <p:cNvPr id="262" name="Rectangle"/>
            <p:cNvSpPr/>
            <p:nvPr/>
          </p:nvSpPr>
          <p:spPr>
            <a:xfrm>
              <a:off x="0" y="24204"/>
              <a:ext cx="16635120" cy="986643"/>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263" name="System Architecture"/>
            <p:cNvSpPr txBox="1"/>
            <p:nvPr/>
          </p:nvSpPr>
          <p:spPr>
            <a:xfrm>
              <a:off x="5032071" y="0"/>
              <a:ext cx="6570978" cy="1035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System Architecture</a:t>
              </a: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2" name="Rectangle 1"/>
          <p:cNvGrpSpPr/>
          <p:nvPr/>
        </p:nvGrpSpPr>
        <p:grpSpPr>
          <a:xfrm>
            <a:off x="3874441" y="849273"/>
            <a:ext cx="16635120" cy="1035051"/>
            <a:chOff x="0" y="0"/>
            <a:chExt cx="16635119" cy="1035050"/>
          </a:xfrm>
        </p:grpSpPr>
        <p:sp>
          <p:nvSpPr>
            <p:cNvPr id="270" name="Rectangle"/>
            <p:cNvSpPr/>
            <p:nvPr/>
          </p:nvSpPr>
          <p:spPr>
            <a:xfrm>
              <a:off x="0" y="24204"/>
              <a:ext cx="16635120" cy="986643"/>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271" name="Working of the system"/>
            <p:cNvSpPr txBox="1"/>
            <p:nvPr/>
          </p:nvSpPr>
          <p:spPr>
            <a:xfrm>
              <a:off x="5055676" y="0"/>
              <a:ext cx="7650107" cy="1035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Working of the system</a:t>
              </a:r>
            </a:p>
          </p:txBody>
        </p:sp>
      </p:grpSp>
      <p:sp>
        <p:nvSpPr>
          <p:cNvPr id="273" name="Utilise computer vision and machine learning techniques to analyse body movements and postures.…"/>
          <p:cNvSpPr txBox="1"/>
          <p:nvPr/>
        </p:nvSpPr>
        <p:spPr>
          <a:xfrm>
            <a:off x="975581" y="3210023"/>
            <a:ext cx="12000974" cy="863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08000" indent="-508000" algn="just" defTabSz="914400">
              <a:buSzPct val="123000"/>
              <a:buChar char="•"/>
              <a:defRPr sz="4000">
                <a:solidFill>
                  <a:srgbClr val="000000"/>
                </a:solidFill>
                <a:latin typeface="Times Roman"/>
                <a:ea typeface="Times Roman"/>
                <a:cs typeface="Times Roman"/>
                <a:sym typeface="Times Roman"/>
              </a:defRPr>
            </a:pPr>
            <a:r>
              <a:t>Utilise computer vision and machine learning techniques to analyse body movements and postures. </a:t>
            </a:r>
          </a:p>
          <a:p>
            <a:pPr algn="just" defTabSz="914400">
              <a:defRPr sz="4000">
                <a:solidFill>
                  <a:srgbClr val="000000"/>
                </a:solidFill>
                <a:latin typeface="Times Roman"/>
                <a:ea typeface="Times Roman"/>
                <a:cs typeface="Times Roman"/>
                <a:sym typeface="Times Roman"/>
              </a:defRPr>
            </a:pPr>
            <a:endParaRPr/>
          </a:p>
          <a:p>
            <a:pPr marL="508000" indent="-508000" algn="just" defTabSz="914400">
              <a:buSzPct val="123000"/>
              <a:buChar char="•"/>
              <a:defRPr sz="4000">
                <a:solidFill>
                  <a:srgbClr val="000000"/>
                </a:solidFill>
                <a:latin typeface="Times Roman"/>
                <a:ea typeface="Times Roman"/>
                <a:cs typeface="Times Roman"/>
                <a:sym typeface="Times Roman"/>
              </a:defRPr>
            </a:pPr>
            <a:r>
              <a:t>Rely on cameras to capture real-time data (frames per second) uses deep learning algorithms to analyse and interpret the data collected by the camera</a:t>
            </a:r>
          </a:p>
          <a:p>
            <a:pPr algn="just" defTabSz="914400">
              <a:defRPr sz="4000">
                <a:solidFill>
                  <a:srgbClr val="000000"/>
                </a:solidFill>
                <a:latin typeface="Times Roman"/>
                <a:ea typeface="Times Roman"/>
                <a:cs typeface="Times Roman"/>
                <a:sym typeface="Times Roman"/>
              </a:defRPr>
            </a:pPr>
            <a:r>
              <a:t>  </a:t>
            </a:r>
          </a:p>
          <a:p>
            <a:pPr marL="508000" indent="-508000" algn="just" defTabSz="914400">
              <a:buSzPct val="123000"/>
              <a:buChar char="•"/>
              <a:defRPr sz="4000">
                <a:solidFill>
                  <a:srgbClr val="000000"/>
                </a:solidFill>
                <a:latin typeface="Times Roman"/>
                <a:ea typeface="Times Roman"/>
                <a:cs typeface="Times Roman"/>
                <a:sym typeface="Times Roman"/>
              </a:defRPr>
            </a:pPr>
            <a:r>
              <a:t>Enables the system to detect anomalies in individuals' movements and postures and alert the personnel to take appropriate action</a:t>
            </a:r>
          </a:p>
          <a:p>
            <a:pPr algn="just" defTabSz="914400">
              <a:defRPr sz="4000">
                <a:solidFill>
                  <a:srgbClr val="000000"/>
                </a:solidFill>
                <a:latin typeface="Times Roman"/>
                <a:ea typeface="Times Roman"/>
                <a:cs typeface="Times Roman"/>
                <a:sym typeface="Times Roman"/>
              </a:defRPr>
            </a:pPr>
            <a:endParaRPr/>
          </a:p>
          <a:p>
            <a:pPr marL="508000" indent="-508000" algn="just" defTabSz="914400">
              <a:buSzPct val="123000"/>
              <a:buChar char="•"/>
              <a:defRPr sz="4000">
                <a:solidFill>
                  <a:srgbClr val="000000"/>
                </a:solidFill>
                <a:latin typeface="Times Roman"/>
                <a:ea typeface="Times Roman"/>
                <a:cs typeface="Times Roman"/>
                <a:sym typeface="Times Roman"/>
              </a:defRPr>
            </a:pPr>
            <a:r>
              <a:t>The media pipeline recognizes 21 different locations on the palm that accurately detect the presence of the hand in the environment.</a:t>
            </a:r>
          </a:p>
        </p:txBody>
      </p:sp>
      <p:pic>
        <p:nvPicPr>
          <p:cNvPr id="274" name="Picture 3" descr="Picture 3"/>
          <p:cNvPicPr>
            <a:picLocks noChangeAspect="1"/>
          </p:cNvPicPr>
          <p:nvPr/>
        </p:nvPicPr>
        <p:blipFill>
          <a:blip r:embed="rId2"/>
          <a:stretch>
            <a:fillRect/>
          </a:stretch>
        </p:blipFill>
        <p:spPr>
          <a:xfrm>
            <a:off x="13356288" y="3838707"/>
            <a:ext cx="10891355" cy="7032278"/>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2" name="Rectangle 1"/>
          <p:cNvGrpSpPr/>
          <p:nvPr/>
        </p:nvGrpSpPr>
        <p:grpSpPr>
          <a:xfrm>
            <a:off x="3778464" y="724339"/>
            <a:ext cx="16635125" cy="1035051"/>
            <a:chOff x="0" y="0"/>
            <a:chExt cx="16635124" cy="1035050"/>
          </a:xfrm>
        </p:grpSpPr>
        <p:sp>
          <p:nvSpPr>
            <p:cNvPr id="280" name="Rectangle"/>
            <p:cNvSpPr/>
            <p:nvPr/>
          </p:nvSpPr>
          <p:spPr>
            <a:xfrm>
              <a:off x="-1" y="24204"/>
              <a:ext cx="16635125" cy="986644"/>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281" name="Realtime Application"/>
            <p:cNvSpPr txBox="1"/>
            <p:nvPr/>
          </p:nvSpPr>
          <p:spPr>
            <a:xfrm>
              <a:off x="5008283" y="0"/>
              <a:ext cx="7115725" cy="1035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Realtime Application</a:t>
              </a:r>
            </a:p>
          </p:txBody>
        </p:sp>
      </p:grpSp>
      <p:sp>
        <p:nvSpPr>
          <p:cNvPr id="283" name="There is a wide range of applications , but top five are :"/>
          <p:cNvSpPr txBox="1"/>
          <p:nvPr/>
        </p:nvSpPr>
        <p:spPr>
          <a:xfrm>
            <a:off x="6513610" y="2271997"/>
            <a:ext cx="1065034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914400">
              <a:defRPr sz="4000">
                <a:solidFill>
                  <a:srgbClr val="000000"/>
                </a:solidFill>
                <a:latin typeface="Times Roman"/>
                <a:ea typeface="Times Roman"/>
                <a:cs typeface="Times Roman"/>
                <a:sym typeface="Times Roman"/>
              </a:defRPr>
            </a:pPr>
            <a:r>
              <a:t>There is a wide range of applications , here are few:</a:t>
            </a:r>
          </a:p>
        </p:txBody>
      </p:sp>
      <p:sp>
        <p:nvSpPr>
          <p:cNvPr id="284" name="Prevents Theft: Safe guards expensive articles from robbery…"/>
          <p:cNvSpPr txBox="1"/>
          <p:nvPr/>
        </p:nvSpPr>
        <p:spPr>
          <a:xfrm>
            <a:off x="3133139" y="9897557"/>
            <a:ext cx="7547052"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42900" indent="-342900" defTabSz="914400">
              <a:buSzPct val="100000"/>
              <a:buAutoNum type="arabicPeriod"/>
              <a:defRPr sz="4000" b="1">
                <a:solidFill>
                  <a:srgbClr val="000000"/>
                </a:solidFill>
                <a:latin typeface="Times Roman"/>
                <a:ea typeface="Times Roman"/>
                <a:cs typeface="Times Roman"/>
                <a:sym typeface="Times Roman"/>
              </a:defRPr>
            </a:pPr>
            <a:r>
              <a:t> Prevents Theft: </a:t>
            </a:r>
            <a:r>
              <a:rPr b="0"/>
              <a:t>Safe guards expensive articles from robbery  </a:t>
            </a:r>
          </a:p>
          <a:p>
            <a:pPr defTabSz="914400">
              <a:defRPr sz="4000">
                <a:solidFill>
                  <a:srgbClr val="000000"/>
                </a:solidFill>
                <a:latin typeface="Times Roman"/>
                <a:ea typeface="Times Roman"/>
                <a:cs typeface="Times Roman"/>
                <a:sym typeface="Times Roman"/>
              </a:defRPr>
            </a:pPr>
            <a:r>
              <a:t>like at museums, jewellery shops </a:t>
            </a:r>
          </a:p>
        </p:txBody>
      </p:sp>
      <p:pic>
        <p:nvPicPr>
          <p:cNvPr id="285" name="Picture 4" descr="Picture 4"/>
          <p:cNvPicPr>
            <a:picLocks noChangeAspect="1"/>
          </p:cNvPicPr>
          <p:nvPr/>
        </p:nvPicPr>
        <p:blipFill>
          <a:blip r:embed="rId2"/>
          <a:srcRect b="8016"/>
          <a:stretch>
            <a:fillRect/>
          </a:stretch>
        </p:blipFill>
        <p:spPr>
          <a:xfrm>
            <a:off x="3538685" y="3567000"/>
            <a:ext cx="6839523" cy="5634404"/>
          </a:xfrm>
          <a:prstGeom prst="rect">
            <a:avLst/>
          </a:prstGeom>
          <a:ln w="25400">
            <a:solidFill>
              <a:srgbClr val="000000"/>
            </a:solidFill>
            <a:miter lim="400000"/>
          </a:ln>
        </p:spPr>
      </p:pic>
      <p:sp>
        <p:nvSpPr>
          <p:cNvPr id="286" name="2. Touch less door bell :…"/>
          <p:cNvSpPr txBox="1"/>
          <p:nvPr/>
        </p:nvSpPr>
        <p:spPr>
          <a:xfrm>
            <a:off x="13811321" y="9927425"/>
            <a:ext cx="7379594"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914400">
              <a:defRPr sz="4000" b="1">
                <a:solidFill>
                  <a:srgbClr val="000000"/>
                </a:solidFill>
                <a:latin typeface="Times Roman"/>
                <a:ea typeface="Times Roman"/>
                <a:cs typeface="Times Roman"/>
                <a:sym typeface="Times Roman"/>
              </a:defRPr>
            </a:pPr>
            <a:r>
              <a:t>2. Touch less doorbell :</a:t>
            </a:r>
          </a:p>
          <a:p>
            <a:pPr algn="just" defTabSz="914400">
              <a:defRPr sz="4000">
                <a:solidFill>
                  <a:srgbClr val="000000"/>
                </a:solidFill>
                <a:latin typeface="Times Roman"/>
                <a:ea typeface="Times Roman"/>
                <a:cs typeface="Times Roman"/>
                <a:sym typeface="Times Roman"/>
              </a:defRPr>
            </a:pPr>
            <a:r>
              <a:t>Can ring the bell by detecting hand </a:t>
            </a:r>
          </a:p>
        </p:txBody>
      </p:sp>
      <p:pic>
        <p:nvPicPr>
          <p:cNvPr id="287" name="Picture 6" descr="Picture 6"/>
          <p:cNvPicPr>
            <a:picLocks noChangeAspect="1"/>
          </p:cNvPicPr>
          <p:nvPr/>
        </p:nvPicPr>
        <p:blipFill>
          <a:blip r:embed="rId3"/>
          <a:stretch>
            <a:fillRect/>
          </a:stretch>
        </p:blipFill>
        <p:spPr>
          <a:xfrm>
            <a:off x="13792088" y="3567002"/>
            <a:ext cx="6936107" cy="5634402"/>
          </a:xfrm>
          <a:prstGeom prst="rect">
            <a:avLst/>
          </a:prstGeom>
          <a:ln w="25400">
            <a:solidFill>
              <a:srgbClr val="000000"/>
            </a:solidFill>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3" name="Table 1"/>
          <p:cNvGraphicFramePr/>
          <p:nvPr/>
        </p:nvGraphicFramePr>
        <p:xfrm>
          <a:off x="2461323" y="3051824"/>
          <a:ext cx="18899872" cy="8386655"/>
        </p:xfrm>
        <a:graphic>
          <a:graphicData uri="http://schemas.openxmlformats.org/drawingml/2006/table">
            <a:tbl>
              <a:tblPr>
                <a:tableStyleId>{4C3C2611-4C71-4FC5-86AE-919BDF0F9419}</a:tableStyleId>
              </a:tblPr>
              <a:tblGrid>
                <a:gridCol w="4724968">
                  <a:extLst>
                    <a:ext uri="{9D8B030D-6E8A-4147-A177-3AD203B41FA5}">
                      <a16:colId xmlns:a16="http://schemas.microsoft.com/office/drawing/2014/main" val="20000"/>
                    </a:ext>
                  </a:extLst>
                </a:gridCol>
                <a:gridCol w="4724968">
                  <a:extLst>
                    <a:ext uri="{9D8B030D-6E8A-4147-A177-3AD203B41FA5}">
                      <a16:colId xmlns:a16="http://schemas.microsoft.com/office/drawing/2014/main" val="20001"/>
                    </a:ext>
                  </a:extLst>
                </a:gridCol>
                <a:gridCol w="4724968">
                  <a:extLst>
                    <a:ext uri="{9D8B030D-6E8A-4147-A177-3AD203B41FA5}">
                      <a16:colId xmlns:a16="http://schemas.microsoft.com/office/drawing/2014/main" val="20002"/>
                    </a:ext>
                  </a:extLst>
                </a:gridCol>
                <a:gridCol w="4724968">
                  <a:extLst>
                    <a:ext uri="{9D8B030D-6E8A-4147-A177-3AD203B41FA5}">
                      <a16:colId xmlns:a16="http://schemas.microsoft.com/office/drawing/2014/main" val="20003"/>
                    </a:ext>
                  </a:extLst>
                </a:gridCol>
              </a:tblGrid>
              <a:tr h="1677331">
                <a:tc>
                  <a:txBody>
                    <a:bodyPr/>
                    <a:lstStyle/>
                    <a:p>
                      <a:pPr defTabSz="914400"/>
                      <a:r>
                        <a:rPr sz="4000" b="1">
                          <a:solidFill>
                            <a:srgbClr val="151515"/>
                          </a:solidFill>
                          <a:latin typeface="Times New Roman"/>
                          <a:ea typeface="Times New Roman"/>
                          <a:cs typeface="Times New Roman"/>
                          <a:sym typeface="Times New Roman"/>
                        </a:rPr>
                        <a:t>Parameters</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solidFill>
                      <a:srgbClr val="66C7FF"/>
                    </a:solidFill>
                  </a:tcPr>
                </a:tc>
                <a:tc>
                  <a:txBody>
                    <a:bodyPr/>
                    <a:lstStyle/>
                    <a:p>
                      <a:pPr defTabSz="914400"/>
                      <a:r>
                        <a:rPr sz="4000" b="1">
                          <a:solidFill>
                            <a:srgbClr val="151515"/>
                          </a:solidFill>
                          <a:latin typeface="Times New Roman"/>
                          <a:ea typeface="Times New Roman"/>
                          <a:cs typeface="Times New Roman"/>
                          <a:sym typeface="Times New Roman"/>
                        </a:rPr>
                        <a:t>Photoelectric sensors</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solidFill>
                      <a:srgbClr val="66C7FF"/>
                    </a:solidFill>
                  </a:tcPr>
                </a:tc>
                <a:tc>
                  <a:txBody>
                    <a:bodyPr/>
                    <a:lstStyle/>
                    <a:p>
                      <a:pPr defTabSz="914400"/>
                      <a:r>
                        <a:rPr sz="4000" b="1">
                          <a:solidFill>
                            <a:srgbClr val="151515"/>
                          </a:solidFill>
                          <a:latin typeface="Times New Roman"/>
                          <a:ea typeface="Times New Roman"/>
                          <a:cs typeface="Times New Roman"/>
                          <a:sym typeface="Times New Roman"/>
                        </a:rPr>
                        <a:t>Ultrasonic sensors</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solidFill>
                      <a:srgbClr val="66C7FF"/>
                    </a:solidFill>
                  </a:tcPr>
                </a:tc>
                <a:tc>
                  <a:txBody>
                    <a:bodyPr/>
                    <a:lstStyle/>
                    <a:p>
                      <a:pPr defTabSz="914400"/>
                      <a:r>
                        <a:rPr sz="4000" b="1">
                          <a:solidFill>
                            <a:srgbClr val="151515"/>
                          </a:solidFill>
                          <a:latin typeface="Times New Roman"/>
                          <a:ea typeface="Times New Roman"/>
                          <a:cs typeface="Times New Roman"/>
                          <a:sym typeface="Times New Roman"/>
                        </a:rPr>
                        <a:t>Our system</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solidFill>
                      <a:srgbClr val="66C7FF"/>
                    </a:solidFill>
                  </a:tcPr>
                </a:tc>
                <a:extLst>
                  <a:ext uri="{0D108BD9-81ED-4DB2-BD59-A6C34878D82A}">
                    <a16:rowId xmlns:a16="http://schemas.microsoft.com/office/drawing/2014/main" val="10000"/>
                  </a:ext>
                </a:extLst>
              </a:tr>
              <a:tr h="1677331">
                <a:tc>
                  <a:txBody>
                    <a:bodyPr/>
                    <a:lstStyle/>
                    <a:p>
                      <a:pPr defTabSz="914400"/>
                      <a:r>
                        <a:rPr sz="4000" b="1">
                          <a:solidFill>
                            <a:srgbClr val="151515"/>
                          </a:solidFill>
                          <a:latin typeface="Times New Roman"/>
                          <a:ea typeface="Times New Roman"/>
                          <a:cs typeface="Times New Roman"/>
                          <a:sym typeface="Times New Roman"/>
                        </a:rPr>
                        <a:t>Range</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solidFill>
                      <a:srgbClr val="66C7FF"/>
                    </a:solidFill>
                  </a:tcPr>
                </a:tc>
                <a:tc>
                  <a:txBody>
                    <a:bodyPr/>
                    <a:lstStyle/>
                    <a:p>
                      <a:pPr defTabSz="914400"/>
                      <a:r>
                        <a:rPr sz="4000">
                          <a:solidFill>
                            <a:srgbClr val="151515"/>
                          </a:solidFill>
                          <a:latin typeface="Times New Roman"/>
                          <a:ea typeface="Times New Roman"/>
                          <a:cs typeface="Times New Roman"/>
                          <a:sym typeface="Times New Roman"/>
                        </a:rPr>
                        <a:t>3-4m</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tc>
                  <a:txBody>
                    <a:bodyPr/>
                    <a:lstStyle/>
                    <a:p>
                      <a:pPr defTabSz="914400"/>
                      <a:r>
                        <a:rPr sz="4000">
                          <a:solidFill>
                            <a:srgbClr val="151515"/>
                          </a:solidFill>
                          <a:latin typeface="Times New Roman"/>
                          <a:ea typeface="Times New Roman"/>
                          <a:cs typeface="Times New Roman"/>
                          <a:sym typeface="Times New Roman"/>
                        </a:rPr>
                        <a:t>4-5m approx.</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tc>
                  <a:txBody>
                    <a:bodyPr/>
                    <a:lstStyle/>
                    <a:p>
                      <a:pPr defTabSz="914400"/>
                      <a:r>
                        <a:rPr sz="4000">
                          <a:solidFill>
                            <a:srgbClr val="151515"/>
                          </a:solidFill>
                          <a:latin typeface="Times New Roman"/>
                          <a:ea typeface="Times New Roman"/>
                          <a:cs typeface="Times New Roman"/>
                          <a:sym typeface="Times New Roman"/>
                        </a:rPr>
                        <a:t>Application specific </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extLst>
                  <a:ext uri="{0D108BD9-81ED-4DB2-BD59-A6C34878D82A}">
                    <a16:rowId xmlns:a16="http://schemas.microsoft.com/office/drawing/2014/main" val="10001"/>
                  </a:ext>
                </a:extLst>
              </a:tr>
              <a:tr h="1677331">
                <a:tc>
                  <a:txBody>
                    <a:bodyPr/>
                    <a:lstStyle/>
                    <a:p>
                      <a:pPr defTabSz="914400"/>
                      <a:r>
                        <a:rPr sz="4000" b="1">
                          <a:solidFill>
                            <a:srgbClr val="151515"/>
                          </a:solidFill>
                          <a:latin typeface="Times New Roman"/>
                          <a:ea typeface="Times New Roman"/>
                          <a:cs typeface="Times New Roman"/>
                          <a:sym typeface="Times New Roman"/>
                        </a:rPr>
                        <a:t>Robustness</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solidFill>
                      <a:srgbClr val="66C7FF"/>
                    </a:solidFill>
                  </a:tcPr>
                </a:tc>
                <a:tc>
                  <a:txBody>
                    <a:bodyPr/>
                    <a:lstStyle/>
                    <a:p>
                      <a:pPr defTabSz="914400"/>
                      <a:r>
                        <a:rPr sz="4000">
                          <a:solidFill>
                            <a:srgbClr val="151515"/>
                          </a:solidFill>
                          <a:latin typeface="Times New Roman"/>
                          <a:ea typeface="Times New Roman"/>
                          <a:cs typeface="Times New Roman"/>
                          <a:sym typeface="Times New Roman"/>
                        </a:rPr>
                        <a:t>Moderate</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tc>
                  <a:txBody>
                    <a:bodyPr/>
                    <a:lstStyle/>
                    <a:p>
                      <a:pPr defTabSz="914400"/>
                      <a:r>
                        <a:rPr sz="4000">
                          <a:solidFill>
                            <a:srgbClr val="151515"/>
                          </a:solidFill>
                          <a:latin typeface="Times New Roman"/>
                          <a:ea typeface="Times New Roman"/>
                          <a:cs typeface="Times New Roman"/>
                          <a:sym typeface="Times New Roman"/>
                        </a:rPr>
                        <a:t>Low</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tc>
                  <a:txBody>
                    <a:bodyPr/>
                    <a:lstStyle/>
                    <a:p>
                      <a:pPr defTabSz="914400"/>
                      <a:r>
                        <a:rPr sz="4000">
                          <a:solidFill>
                            <a:srgbClr val="151515"/>
                          </a:solidFill>
                          <a:latin typeface="Times New Roman"/>
                          <a:ea typeface="Times New Roman"/>
                          <a:cs typeface="Times New Roman"/>
                          <a:sym typeface="Times New Roman"/>
                        </a:rPr>
                        <a:t>BEST</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extLst>
                  <a:ext uri="{0D108BD9-81ED-4DB2-BD59-A6C34878D82A}">
                    <a16:rowId xmlns:a16="http://schemas.microsoft.com/office/drawing/2014/main" val="10002"/>
                  </a:ext>
                </a:extLst>
              </a:tr>
              <a:tr h="1677331">
                <a:tc>
                  <a:txBody>
                    <a:bodyPr/>
                    <a:lstStyle/>
                    <a:p>
                      <a:pPr defTabSz="914400"/>
                      <a:r>
                        <a:rPr sz="4000" b="1">
                          <a:solidFill>
                            <a:srgbClr val="151515"/>
                          </a:solidFill>
                          <a:latin typeface="Times New Roman"/>
                          <a:ea typeface="Times New Roman"/>
                          <a:cs typeface="Times New Roman"/>
                          <a:sym typeface="Times New Roman"/>
                        </a:rPr>
                        <a:t>Scope of False triggering </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solidFill>
                      <a:srgbClr val="66C7FF"/>
                    </a:solidFill>
                  </a:tcPr>
                </a:tc>
                <a:tc>
                  <a:txBody>
                    <a:bodyPr/>
                    <a:lstStyle/>
                    <a:p>
                      <a:pPr defTabSz="914400"/>
                      <a:r>
                        <a:rPr sz="4000">
                          <a:solidFill>
                            <a:srgbClr val="151515"/>
                          </a:solidFill>
                          <a:latin typeface="Times New Roman"/>
                          <a:ea typeface="Times New Roman"/>
                          <a:cs typeface="Times New Roman"/>
                          <a:sym typeface="Times New Roman"/>
                        </a:rPr>
                        <a:t>High </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tc>
                  <a:txBody>
                    <a:bodyPr/>
                    <a:lstStyle/>
                    <a:p>
                      <a:pPr defTabSz="914400"/>
                      <a:r>
                        <a:rPr sz="4000">
                          <a:solidFill>
                            <a:srgbClr val="151515"/>
                          </a:solidFill>
                          <a:latin typeface="Times New Roman"/>
                          <a:ea typeface="Times New Roman"/>
                          <a:cs typeface="Times New Roman"/>
                          <a:sym typeface="Times New Roman"/>
                        </a:rPr>
                        <a:t>High</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tc>
                  <a:txBody>
                    <a:bodyPr/>
                    <a:lstStyle/>
                    <a:p>
                      <a:pPr defTabSz="914400"/>
                      <a:r>
                        <a:rPr sz="4000">
                          <a:solidFill>
                            <a:srgbClr val="151515"/>
                          </a:solidFill>
                          <a:latin typeface="Times New Roman"/>
                          <a:ea typeface="Times New Roman"/>
                          <a:cs typeface="Times New Roman"/>
                          <a:sym typeface="Times New Roman"/>
                        </a:rPr>
                        <a:t>Low</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extLst>
                  <a:ext uri="{0D108BD9-81ED-4DB2-BD59-A6C34878D82A}">
                    <a16:rowId xmlns:a16="http://schemas.microsoft.com/office/drawing/2014/main" val="10003"/>
                  </a:ext>
                </a:extLst>
              </a:tr>
              <a:tr h="1677331">
                <a:tc>
                  <a:txBody>
                    <a:bodyPr/>
                    <a:lstStyle/>
                    <a:p>
                      <a:pPr defTabSz="914400"/>
                      <a:r>
                        <a:rPr sz="4000" b="1">
                          <a:solidFill>
                            <a:srgbClr val="151515"/>
                          </a:solidFill>
                          <a:latin typeface="Times New Roman"/>
                          <a:ea typeface="Times New Roman"/>
                          <a:cs typeface="Times New Roman"/>
                          <a:sym typeface="Times New Roman"/>
                        </a:rPr>
                        <a:t>Ease of upgradation</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solidFill>
                      <a:srgbClr val="66C7FF"/>
                    </a:solidFill>
                  </a:tcPr>
                </a:tc>
                <a:tc>
                  <a:txBody>
                    <a:bodyPr/>
                    <a:lstStyle/>
                    <a:p>
                      <a:pPr defTabSz="914400"/>
                      <a:r>
                        <a:rPr sz="4000">
                          <a:solidFill>
                            <a:srgbClr val="151515"/>
                          </a:solidFill>
                          <a:latin typeface="Times New Roman"/>
                          <a:ea typeface="Times New Roman"/>
                          <a:cs typeface="Times New Roman"/>
                          <a:sym typeface="Times New Roman"/>
                        </a:rPr>
                        <a:t>Low</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tc>
                  <a:txBody>
                    <a:bodyPr/>
                    <a:lstStyle/>
                    <a:p>
                      <a:pPr defTabSz="914400"/>
                      <a:r>
                        <a:rPr sz="4000">
                          <a:solidFill>
                            <a:srgbClr val="151515"/>
                          </a:solidFill>
                          <a:latin typeface="Times New Roman"/>
                          <a:ea typeface="Times New Roman"/>
                          <a:cs typeface="Times New Roman"/>
                          <a:sym typeface="Times New Roman"/>
                        </a:rPr>
                        <a:t>Low</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tc>
                  <a:txBody>
                    <a:bodyPr/>
                    <a:lstStyle/>
                    <a:p>
                      <a:pPr defTabSz="914400"/>
                      <a:r>
                        <a:rPr sz="4000">
                          <a:solidFill>
                            <a:srgbClr val="151515"/>
                          </a:solidFill>
                          <a:latin typeface="Times New Roman"/>
                          <a:ea typeface="Times New Roman"/>
                          <a:cs typeface="Times New Roman"/>
                          <a:sym typeface="Times New Roman"/>
                        </a:rPr>
                        <a:t>Better</a:t>
                      </a:r>
                    </a:p>
                  </a:txBody>
                  <a:tcPr marL="0" marR="0" marT="0" marB="0" anchor="ctr" horzOverflow="overflow">
                    <a:lnL w="12700">
                      <a:solidFill>
                        <a:srgbClr val="5E5E5E"/>
                      </a:solidFill>
                    </a:lnL>
                    <a:lnR w="12700">
                      <a:solidFill>
                        <a:srgbClr val="5E5E5E"/>
                      </a:solidFill>
                    </a:lnR>
                    <a:lnT w="12700">
                      <a:solidFill>
                        <a:srgbClr val="5E5E5E"/>
                      </a:solidFill>
                    </a:lnT>
                    <a:lnB w="12700">
                      <a:solidFill>
                        <a:srgbClr val="5E5E5E"/>
                      </a:solidFill>
                    </a:lnB>
                  </a:tcPr>
                </a:tc>
                <a:extLst>
                  <a:ext uri="{0D108BD9-81ED-4DB2-BD59-A6C34878D82A}">
                    <a16:rowId xmlns:a16="http://schemas.microsoft.com/office/drawing/2014/main" val="10004"/>
                  </a:ext>
                </a:extLst>
              </a:tr>
            </a:tbl>
          </a:graphicData>
        </a:graphic>
      </p:graphicFrame>
      <p:grpSp>
        <p:nvGrpSpPr>
          <p:cNvPr id="296" name="Rectangle 1"/>
          <p:cNvGrpSpPr/>
          <p:nvPr/>
        </p:nvGrpSpPr>
        <p:grpSpPr>
          <a:xfrm>
            <a:off x="3874441" y="1015472"/>
            <a:ext cx="16635122" cy="1035051"/>
            <a:chOff x="0" y="0"/>
            <a:chExt cx="16635121" cy="1035050"/>
          </a:xfrm>
        </p:grpSpPr>
        <p:sp>
          <p:nvSpPr>
            <p:cNvPr id="294" name="Rectangle"/>
            <p:cNvSpPr/>
            <p:nvPr/>
          </p:nvSpPr>
          <p:spPr>
            <a:xfrm>
              <a:off x="0" y="24204"/>
              <a:ext cx="16635122" cy="986644"/>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295" name="Algorithms"/>
            <p:cNvSpPr txBox="1"/>
            <p:nvPr/>
          </p:nvSpPr>
          <p:spPr>
            <a:xfrm>
              <a:off x="4907908" y="0"/>
              <a:ext cx="8550054" cy="1035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pPr>
              <a:r>
                <a:t>Financial Business Model</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Rectangle 1"/>
          <p:cNvGrpSpPr/>
          <p:nvPr/>
        </p:nvGrpSpPr>
        <p:grpSpPr>
          <a:xfrm>
            <a:off x="3778465" y="724339"/>
            <a:ext cx="16635124" cy="1035051"/>
            <a:chOff x="0" y="0"/>
            <a:chExt cx="16635122" cy="1035050"/>
          </a:xfrm>
        </p:grpSpPr>
        <p:sp>
          <p:nvSpPr>
            <p:cNvPr id="302" name="Rectangle"/>
            <p:cNvSpPr/>
            <p:nvPr/>
          </p:nvSpPr>
          <p:spPr>
            <a:xfrm>
              <a:off x="0" y="24203"/>
              <a:ext cx="16635123" cy="986645"/>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303" name="Conclusion and Future Scope"/>
            <p:cNvSpPr txBox="1"/>
            <p:nvPr/>
          </p:nvSpPr>
          <p:spPr>
            <a:xfrm>
              <a:off x="3728654" y="0"/>
              <a:ext cx="10502333" cy="1035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Future Scope</a:t>
              </a:r>
            </a:p>
          </p:txBody>
        </p:sp>
      </p:grpSp>
      <p:sp>
        <p:nvSpPr>
          <p:cNvPr id="309" name="TextBox 13"/>
          <p:cNvSpPr txBox="1"/>
          <p:nvPr/>
        </p:nvSpPr>
        <p:spPr>
          <a:xfrm>
            <a:off x="1277435" y="3533712"/>
            <a:ext cx="1411807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latin typeface="+mj-lt"/>
                <a:ea typeface="+mj-ea"/>
                <a:cs typeface="+mj-cs"/>
                <a:sym typeface="Helvetica Neue"/>
              </a:defRPr>
            </a:lvl1pPr>
          </a:lstStyle>
          <a:p>
            <a:r>
              <a:t> </a:t>
            </a:r>
          </a:p>
        </p:txBody>
      </p:sp>
      <p:sp>
        <p:nvSpPr>
          <p:cNvPr id="310" name="TextBox 16"/>
          <p:cNvSpPr txBox="1"/>
          <p:nvPr/>
        </p:nvSpPr>
        <p:spPr>
          <a:xfrm>
            <a:off x="2638602" y="2325681"/>
            <a:ext cx="11637235" cy="13634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857250" indent="-857250" algn="l">
              <a:buSzPct val="100000"/>
              <a:buAutoNum type="romanUcPeriod"/>
              <a:defRPr sz="4000" b="1">
                <a:solidFill>
                  <a:srgbClr val="000000"/>
                </a:solidFill>
                <a:latin typeface="Times Roman"/>
                <a:ea typeface="Times Roman"/>
                <a:cs typeface="Times Roman"/>
                <a:sym typeface="Times Roman"/>
              </a:defRPr>
            </a:pPr>
            <a:r>
              <a:rPr dirty="0"/>
              <a:t>Forming an Integrated System: </a:t>
            </a:r>
          </a:p>
          <a:p>
            <a:pPr algn="l">
              <a:defRPr sz="4000" b="1">
                <a:solidFill>
                  <a:srgbClr val="000000"/>
                </a:solidFill>
                <a:latin typeface="Times Roman"/>
                <a:ea typeface="Times Roman"/>
                <a:cs typeface="Times Roman"/>
                <a:sym typeface="Times Roman"/>
              </a:defRPr>
            </a:pPr>
            <a:endParaRPr dirty="0"/>
          </a:p>
          <a:p>
            <a:pPr marL="571500" indent="-571500" algn="l">
              <a:buSzPct val="100000"/>
              <a:buFont typeface="Arial"/>
              <a:buChar char="•"/>
              <a:defRPr sz="4000">
                <a:solidFill>
                  <a:srgbClr val="000000"/>
                </a:solidFill>
                <a:latin typeface="Times Roman"/>
                <a:ea typeface="Times Roman"/>
                <a:cs typeface="Times Roman"/>
                <a:sym typeface="Times Roman"/>
              </a:defRPr>
            </a:pPr>
            <a:r>
              <a:rPr dirty="0"/>
              <a:t>To integrate the system into chip which can be easily inserted into a smart CCTV camera.   </a:t>
            </a:r>
          </a:p>
          <a:p>
            <a:pPr marL="571500" indent="-571500" algn="l">
              <a:buSzPct val="100000"/>
              <a:buFont typeface="Arial"/>
              <a:buChar char="•"/>
              <a:defRPr sz="4000">
                <a:solidFill>
                  <a:srgbClr val="000000"/>
                </a:solidFill>
                <a:latin typeface="Times Roman"/>
                <a:ea typeface="Times Roman"/>
                <a:cs typeface="Times Roman"/>
                <a:sym typeface="Times Roman"/>
              </a:defRPr>
            </a:pPr>
            <a:r>
              <a:rPr dirty="0"/>
              <a:t>By which the camera can detect the safety zone by itself ; which will ring the alarm . </a:t>
            </a:r>
          </a:p>
          <a:p>
            <a:pPr algn="l">
              <a:defRPr sz="4000">
                <a:solidFill>
                  <a:srgbClr val="000000"/>
                </a:solidFill>
                <a:latin typeface="Times Roman"/>
                <a:ea typeface="Times Roman"/>
                <a:cs typeface="Times Roman"/>
                <a:sym typeface="Times Roman"/>
              </a:defRPr>
            </a:pPr>
            <a:endParaRPr dirty="0"/>
          </a:p>
          <a:p>
            <a:pPr algn="l">
              <a:defRPr sz="4000" b="1">
                <a:solidFill>
                  <a:srgbClr val="000000"/>
                </a:solidFill>
                <a:latin typeface="Times Roman"/>
                <a:ea typeface="Times Roman"/>
                <a:cs typeface="Times Roman"/>
                <a:sym typeface="Times Roman"/>
              </a:defRPr>
            </a:pPr>
            <a:r>
              <a:rPr dirty="0"/>
              <a:t>II.  Creating a Service Based Software:</a:t>
            </a:r>
          </a:p>
          <a:p>
            <a:pPr algn="l">
              <a:defRPr sz="4000" b="1">
                <a:solidFill>
                  <a:srgbClr val="000000"/>
                </a:solidFill>
                <a:latin typeface="Times Roman"/>
                <a:ea typeface="Times Roman"/>
                <a:cs typeface="Times Roman"/>
                <a:sym typeface="Times Roman"/>
              </a:defRPr>
            </a:pPr>
            <a:endParaRPr dirty="0"/>
          </a:p>
          <a:p>
            <a:pPr marL="571500" indent="-571500" algn="l">
              <a:buSzPct val="100000"/>
              <a:buFont typeface="Arial"/>
              <a:buChar char="•"/>
              <a:defRPr sz="4000">
                <a:solidFill>
                  <a:srgbClr val="000000"/>
                </a:solidFill>
                <a:latin typeface="Times Roman"/>
                <a:ea typeface="Times Roman"/>
                <a:cs typeface="Times Roman"/>
                <a:sym typeface="Times Roman"/>
              </a:defRPr>
            </a:pPr>
            <a:r>
              <a:rPr dirty="0"/>
              <a:t>Adding multi-dimensional view</a:t>
            </a:r>
          </a:p>
          <a:p>
            <a:pPr marL="571500" indent="-571500" algn="l">
              <a:buSzPct val="100000"/>
              <a:buFont typeface="Arial"/>
              <a:buChar char="•"/>
              <a:defRPr sz="4000">
                <a:solidFill>
                  <a:srgbClr val="000000"/>
                </a:solidFill>
                <a:latin typeface="Times Roman"/>
                <a:ea typeface="Times Roman"/>
                <a:cs typeface="Times Roman"/>
                <a:sym typeface="Times Roman"/>
              </a:defRPr>
            </a:pPr>
            <a:r>
              <a:rPr dirty="0"/>
              <a:t>Detecting multiple people at a time </a:t>
            </a:r>
          </a:p>
          <a:p>
            <a:pPr marL="571500" indent="-571500" algn="l">
              <a:buSzPct val="100000"/>
              <a:buFont typeface="Arial"/>
              <a:buChar char="•"/>
              <a:defRPr sz="4000">
                <a:solidFill>
                  <a:srgbClr val="000000"/>
                </a:solidFill>
                <a:latin typeface="Times Roman"/>
                <a:ea typeface="Times Roman"/>
                <a:cs typeface="Times Roman"/>
                <a:sym typeface="Times Roman"/>
              </a:defRPr>
            </a:pPr>
            <a:r>
              <a:rPr dirty="0"/>
              <a:t>Creating a user friendly software</a:t>
            </a:r>
          </a:p>
          <a:p>
            <a:pPr algn="l">
              <a:defRPr sz="4000">
                <a:solidFill>
                  <a:srgbClr val="000000"/>
                </a:solidFill>
                <a:latin typeface="Times Roman"/>
                <a:ea typeface="Times Roman"/>
                <a:cs typeface="Times Roman"/>
                <a:sym typeface="Times Roman"/>
              </a:defRPr>
            </a:pPr>
            <a:endParaRPr dirty="0"/>
          </a:p>
          <a:p>
            <a:pPr algn="l">
              <a:defRPr sz="4000" b="1">
                <a:solidFill>
                  <a:srgbClr val="000000"/>
                </a:solidFill>
                <a:latin typeface="Times Roman"/>
                <a:ea typeface="Times Roman"/>
                <a:cs typeface="Times Roman"/>
                <a:sym typeface="Times Roman"/>
              </a:defRPr>
            </a:pPr>
            <a:r>
              <a:rPr dirty="0"/>
              <a:t>III. Integrate IOT and </a:t>
            </a:r>
            <a:r>
              <a:rPr dirty="0" err="1"/>
              <a:t>EnTC</a:t>
            </a:r>
            <a:r>
              <a:rPr dirty="0"/>
              <a:t> devices:</a:t>
            </a:r>
          </a:p>
          <a:p>
            <a:pPr algn="l">
              <a:defRPr sz="4000" b="1">
                <a:solidFill>
                  <a:srgbClr val="000000"/>
                </a:solidFill>
                <a:latin typeface="Times Roman"/>
                <a:ea typeface="Times Roman"/>
                <a:cs typeface="Times Roman"/>
                <a:sym typeface="Times Roman"/>
              </a:defRPr>
            </a:pPr>
            <a:endParaRPr dirty="0"/>
          </a:p>
          <a:p>
            <a:pPr marL="571500" indent="-571500" algn="l">
              <a:buSzPct val="100000"/>
              <a:buFont typeface="Arial"/>
              <a:buChar char="•"/>
              <a:defRPr sz="4000">
                <a:solidFill>
                  <a:srgbClr val="000000"/>
                </a:solidFill>
                <a:latin typeface="Times Roman"/>
                <a:ea typeface="Times Roman"/>
                <a:cs typeface="Times Roman"/>
                <a:sym typeface="Times Roman"/>
              </a:defRPr>
            </a:pPr>
            <a:r>
              <a:rPr dirty="0"/>
              <a:t>With ESP32, </a:t>
            </a:r>
            <a:r>
              <a:rPr dirty="0" err="1"/>
              <a:t>Ardino</a:t>
            </a:r>
            <a:r>
              <a:rPr dirty="0"/>
              <a:t>, </a:t>
            </a:r>
            <a:r>
              <a:rPr dirty="0" err="1"/>
              <a:t>Rpie</a:t>
            </a:r>
            <a:r>
              <a:rPr dirty="0"/>
              <a:t>, </a:t>
            </a:r>
            <a:r>
              <a:rPr dirty="0" err="1"/>
              <a:t>Beaglebone</a:t>
            </a:r>
            <a:r>
              <a:rPr dirty="0"/>
              <a:t> to cut the power supply of the corresponding machines at factory</a:t>
            </a:r>
          </a:p>
          <a:p>
            <a:pPr algn="l">
              <a:defRPr sz="4000" b="1">
                <a:solidFill>
                  <a:srgbClr val="000000"/>
                </a:solidFill>
                <a:latin typeface="Times Roman"/>
                <a:ea typeface="Times Roman"/>
                <a:cs typeface="Times Roman"/>
                <a:sym typeface="Times Roman"/>
              </a:defRPr>
            </a:pPr>
            <a:endParaRPr dirty="0"/>
          </a:p>
          <a:p>
            <a:pPr algn="l">
              <a:defRPr sz="4000" b="1">
                <a:solidFill>
                  <a:srgbClr val="000000"/>
                </a:solidFill>
                <a:latin typeface="Times Roman"/>
                <a:ea typeface="Times Roman"/>
                <a:cs typeface="Times Roman"/>
                <a:sym typeface="Times Roman"/>
              </a:defRPr>
            </a:pPr>
            <a:endParaRPr dirty="0"/>
          </a:p>
          <a:p>
            <a:pPr algn="l">
              <a:defRPr sz="4000" b="1">
                <a:solidFill>
                  <a:srgbClr val="000000"/>
                </a:solidFill>
                <a:latin typeface="Times Roman"/>
                <a:ea typeface="Times Roman"/>
                <a:cs typeface="Times Roman"/>
                <a:sym typeface="Times Roman"/>
              </a:defRPr>
            </a:pPr>
            <a:endParaRPr dirty="0"/>
          </a:p>
          <a:p>
            <a:pPr marL="571500" indent="-571500" algn="l">
              <a:buSzPct val="100000"/>
              <a:buFont typeface="Arial"/>
              <a:buChar char="•"/>
              <a:defRPr sz="4000">
                <a:solidFill>
                  <a:srgbClr val="000000"/>
                </a:solidFill>
                <a:latin typeface="Times Roman"/>
                <a:ea typeface="Times Roman"/>
                <a:cs typeface="Times Roman"/>
                <a:sym typeface="Times Roman"/>
              </a:defRPr>
            </a:pPr>
            <a:endParaRPr dirty="0"/>
          </a:p>
        </p:txBody>
      </p:sp>
      <p:pic>
        <p:nvPicPr>
          <p:cNvPr id="311" name="Picture 18" descr="Picture 18"/>
          <p:cNvPicPr>
            <a:picLocks noChangeAspect="1"/>
          </p:cNvPicPr>
          <p:nvPr/>
        </p:nvPicPr>
        <p:blipFill>
          <a:blip r:embed="rId2"/>
          <a:stretch>
            <a:fillRect/>
          </a:stretch>
        </p:blipFill>
        <p:spPr>
          <a:xfrm>
            <a:off x="15395508" y="6053328"/>
            <a:ext cx="6921281" cy="502533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 name="Rectangle 1"/>
          <p:cNvGrpSpPr/>
          <p:nvPr/>
        </p:nvGrpSpPr>
        <p:grpSpPr>
          <a:xfrm>
            <a:off x="3778465" y="724339"/>
            <a:ext cx="16635124" cy="1035051"/>
            <a:chOff x="0" y="0"/>
            <a:chExt cx="16635122" cy="1035050"/>
          </a:xfrm>
        </p:grpSpPr>
        <p:sp>
          <p:nvSpPr>
            <p:cNvPr id="313" name="Rectangle"/>
            <p:cNvSpPr/>
            <p:nvPr/>
          </p:nvSpPr>
          <p:spPr>
            <a:xfrm>
              <a:off x="0" y="24203"/>
              <a:ext cx="16635123" cy="986645"/>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314" name="Conclusion and Future Scope"/>
            <p:cNvSpPr txBox="1"/>
            <p:nvPr/>
          </p:nvSpPr>
          <p:spPr>
            <a:xfrm>
              <a:off x="3728654" y="0"/>
              <a:ext cx="10502333" cy="1035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Conclusion </a:t>
              </a:r>
            </a:p>
          </p:txBody>
        </p:sp>
      </p:grpSp>
      <p:sp>
        <p:nvSpPr>
          <p:cNvPr id="320" name="The posture detection system will utilise computer vision and machine learning techniques to analyze body movements and postures.…"/>
          <p:cNvSpPr txBox="1"/>
          <p:nvPr/>
        </p:nvSpPr>
        <p:spPr>
          <a:xfrm>
            <a:off x="4322412" y="3454400"/>
            <a:ext cx="15739177" cy="680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01052" indent="-401052" algn="l">
              <a:buSzPct val="100000"/>
              <a:buChar char="•"/>
              <a:defRPr sz="4000">
                <a:solidFill>
                  <a:srgbClr val="000000"/>
                </a:solidFill>
                <a:latin typeface="Times Roman"/>
                <a:ea typeface="Times Roman"/>
                <a:cs typeface="Times Roman"/>
                <a:sym typeface="Times Roman"/>
              </a:defRPr>
            </a:pPr>
            <a:r>
              <a:t>The posture detection system will utilize computer vision and machine learning techniques to analyze body movements and postures. </a:t>
            </a:r>
          </a:p>
          <a:p>
            <a:pPr marL="401052" indent="-401052" algn="l">
              <a:buSzPct val="100000"/>
              <a:buChar char="•"/>
              <a:defRPr sz="4000">
                <a:solidFill>
                  <a:srgbClr val="000000"/>
                </a:solidFill>
                <a:latin typeface="Times Roman"/>
                <a:ea typeface="Times Roman"/>
                <a:cs typeface="Times Roman"/>
                <a:sym typeface="Times Roman"/>
              </a:defRPr>
            </a:pPr>
            <a:endParaRPr/>
          </a:p>
          <a:p>
            <a:pPr marL="401052" indent="-401052" algn="l">
              <a:buSzPct val="100000"/>
              <a:buChar char="•"/>
              <a:defRPr sz="4000">
                <a:solidFill>
                  <a:srgbClr val="000000"/>
                </a:solidFill>
                <a:latin typeface="Times Roman"/>
                <a:ea typeface="Times Roman"/>
                <a:cs typeface="Times Roman"/>
                <a:sym typeface="Times Roman"/>
              </a:defRPr>
            </a:pPr>
            <a:r>
              <a:t>The system will use deep learning algorithms to analyze and interpret the data collected by the sensors. This will enable the system to detect anomalies in individuals' movements and postures and alert security personnel to take appropriate action.</a:t>
            </a:r>
          </a:p>
          <a:p>
            <a:pPr algn="l">
              <a:defRPr sz="4000">
                <a:solidFill>
                  <a:srgbClr val="000000"/>
                </a:solidFill>
                <a:latin typeface="Times Roman"/>
                <a:ea typeface="Times Roman"/>
                <a:cs typeface="Times Roman"/>
                <a:sym typeface="Times Roman"/>
              </a:defRPr>
            </a:pPr>
            <a:endParaRPr/>
          </a:p>
          <a:p>
            <a:pPr marL="401052" indent="-401052" algn="l">
              <a:buSzPct val="100000"/>
              <a:buChar char="•"/>
              <a:defRPr sz="4000">
                <a:solidFill>
                  <a:srgbClr val="000000"/>
                </a:solidFill>
                <a:latin typeface="Times Roman"/>
                <a:ea typeface="Times Roman"/>
                <a:cs typeface="Times Roman"/>
                <a:sym typeface="Times Roman"/>
              </a:defRPr>
            </a:pPr>
            <a:r>
              <a:t>The project will also involve developing an interface that enables users to interact with the system and customize the detection parameters to suit their specific needs.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4" name="Rectangle 1"/>
          <p:cNvGrpSpPr/>
          <p:nvPr/>
        </p:nvGrpSpPr>
        <p:grpSpPr>
          <a:xfrm>
            <a:off x="-2" y="7840047"/>
            <a:ext cx="15582126" cy="2898660"/>
            <a:chOff x="0" y="221485"/>
            <a:chExt cx="15582124" cy="2898658"/>
          </a:xfrm>
        </p:grpSpPr>
        <p:sp>
          <p:nvSpPr>
            <p:cNvPr id="322" name="Rectangle"/>
            <p:cNvSpPr/>
            <p:nvPr/>
          </p:nvSpPr>
          <p:spPr>
            <a:xfrm>
              <a:off x="0" y="221485"/>
              <a:ext cx="15582124" cy="2898658"/>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323" name="References"/>
            <p:cNvSpPr txBox="1"/>
            <p:nvPr/>
          </p:nvSpPr>
          <p:spPr>
            <a:xfrm>
              <a:off x="3443556" y="265300"/>
              <a:ext cx="11798981" cy="28110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defTabSz="914400">
                <a:defRPr sz="88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pPr>
              <a:r>
                <a:rPr dirty="0"/>
                <a:t>Thanking you Team </a:t>
              </a:r>
              <a:r>
                <a:rPr lang="en-US" dirty="0" err="1"/>
                <a:t>CodeMystics</a:t>
              </a:r>
              <a:r>
                <a:rPr dirty="0"/>
                <a:t>!</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Rectangle 1"/>
          <p:cNvGrpSpPr/>
          <p:nvPr/>
        </p:nvGrpSpPr>
        <p:grpSpPr>
          <a:xfrm>
            <a:off x="3982723" y="849273"/>
            <a:ext cx="16635125" cy="1035051"/>
            <a:chOff x="0" y="0"/>
            <a:chExt cx="16635124" cy="1035050"/>
          </a:xfrm>
        </p:grpSpPr>
        <p:sp>
          <p:nvSpPr>
            <p:cNvPr id="158" name="Rectangle"/>
            <p:cNvSpPr/>
            <p:nvPr/>
          </p:nvSpPr>
          <p:spPr>
            <a:xfrm>
              <a:off x="-1" y="24204"/>
              <a:ext cx="16635125" cy="986643"/>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159" name="Outline"/>
            <p:cNvSpPr txBox="1"/>
            <p:nvPr/>
          </p:nvSpPr>
          <p:spPr>
            <a:xfrm>
              <a:off x="7259932" y="0"/>
              <a:ext cx="2804162" cy="1035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Outline</a:t>
              </a:r>
            </a:p>
          </p:txBody>
        </p:sp>
      </p:grpSp>
      <p:sp>
        <p:nvSpPr>
          <p:cNvPr id="161" name="Problem Statement…"/>
          <p:cNvSpPr txBox="1"/>
          <p:nvPr/>
        </p:nvSpPr>
        <p:spPr>
          <a:xfrm>
            <a:off x="4030117" y="3147797"/>
            <a:ext cx="13085441" cy="8465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lnSpc>
                <a:spcPct val="120000"/>
              </a:lnSpc>
              <a:defRPr sz="3100">
                <a:solidFill>
                  <a:srgbClr val="004D80"/>
                </a:solidFill>
                <a:latin typeface="Times Roman"/>
                <a:ea typeface="Times Roman"/>
                <a:cs typeface="Times Roman"/>
                <a:sym typeface="Times Roman"/>
              </a:defRPr>
            </a:pPr>
            <a:endParaRPr/>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Problem Statement </a:t>
            </a:r>
            <a:endParaRPr sz="4000"/>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Introduction</a:t>
            </a:r>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Objective</a:t>
            </a:r>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Motivation</a:t>
            </a:r>
            <a:endParaRPr sz="4000"/>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Hardware and Software Requirements</a:t>
            </a:r>
            <a:endParaRPr sz="4000"/>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Literature Survey </a:t>
            </a:r>
            <a:endParaRPr sz="4000"/>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Need And Salient Features</a:t>
            </a:r>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Comparison of Algorithm</a:t>
            </a:r>
            <a:endParaRPr sz="4000"/>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System Architecture</a:t>
            </a:r>
            <a:endParaRPr sz="4000"/>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Working of the System</a:t>
            </a:r>
            <a:endParaRPr sz="4000"/>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Real Time Application</a:t>
            </a:r>
            <a:endParaRPr sz="4000"/>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Project Time and Cost Estimate</a:t>
            </a:r>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Future Scope</a:t>
            </a:r>
          </a:p>
          <a:p>
            <a:pPr marL="571500" indent="-571500" algn="l" defTabSz="914400">
              <a:lnSpc>
                <a:spcPct val="120000"/>
              </a:lnSpc>
              <a:buSzPct val="123000"/>
              <a:buFont typeface="Times Roman"/>
              <a:buChar char="✓"/>
              <a:defRPr sz="3100">
                <a:solidFill>
                  <a:srgbClr val="004D80"/>
                </a:solidFill>
                <a:latin typeface="Times Roman"/>
                <a:ea typeface="Times Roman"/>
                <a:cs typeface="Times Roman"/>
                <a:sym typeface="Times Roman"/>
              </a:defRPr>
            </a:pPr>
            <a:r>
              <a:t>Conclusion</a:t>
            </a:r>
          </a:p>
        </p:txBody>
      </p:sp>
      <p:pic>
        <p:nvPicPr>
          <p:cNvPr id="166" name="Picture 1" descr="Picture 1"/>
          <p:cNvPicPr>
            <a:picLocks noChangeAspect="1"/>
          </p:cNvPicPr>
          <p:nvPr/>
        </p:nvPicPr>
        <p:blipFill>
          <a:blip r:embed="rId2"/>
          <a:stretch>
            <a:fillRect/>
          </a:stretch>
        </p:blipFill>
        <p:spPr>
          <a:xfrm>
            <a:off x="13606271" y="4126507"/>
            <a:ext cx="8808458" cy="650840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Rectangle 1"/>
          <p:cNvGrpSpPr/>
          <p:nvPr/>
        </p:nvGrpSpPr>
        <p:grpSpPr>
          <a:xfrm>
            <a:off x="3874441" y="1015473"/>
            <a:ext cx="16635120" cy="1035051"/>
            <a:chOff x="0" y="0"/>
            <a:chExt cx="16635119" cy="1035050"/>
          </a:xfrm>
        </p:grpSpPr>
        <p:sp>
          <p:nvSpPr>
            <p:cNvPr id="168" name="Rectangle"/>
            <p:cNvSpPr/>
            <p:nvPr/>
          </p:nvSpPr>
          <p:spPr>
            <a:xfrm>
              <a:off x="0" y="24204"/>
              <a:ext cx="16635120" cy="986643"/>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169" name="Problem Statement"/>
            <p:cNvSpPr txBox="1"/>
            <p:nvPr/>
          </p:nvSpPr>
          <p:spPr>
            <a:xfrm>
              <a:off x="5115050" y="0"/>
              <a:ext cx="6405020" cy="1035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Problem Statement</a:t>
              </a:r>
            </a:p>
          </p:txBody>
        </p:sp>
      </p:grpSp>
      <p:sp>
        <p:nvSpPr>
          <p:cNvPr id="171" name="To detect the posture of the human in the machine working area to prevent accidents from happening.…"/>
          <p:cNvSpPr txBox="1"/>
          <p:nvPr/>
        </p:nvSpPr>
        <p:spPr>
          <a:xfrm>
            <a:off x="1815449" y="2736309"/>
            <a:ext cx="20969673" cy="6150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31800" indent="-431800" algn="just" defTabSz="914400">
              <a:buSzPct val="123000"/>
              <a:buChar char="•"/>
              <a:defRPr sz="4000">
                <a:solidFill>
                  <a:srgbClr val="000000"/>
                </a:solidFill>
                <a:latin typeface="Times Roman"/>
                <a:ea typeface="Times Roman"/>
                <a:cs typeface="Times Roman"/>
                <a:sym typeface="Times Roman"/>
              </a:defRPr>
            </a:pPr>
            <a:r>
              <a:t>To detect the posture of the human hand in working area to prevent accidents</a:t>
            </a:r>
          </a:p>
          <a:p>
            <a:pPr algn="just" defTabSz="914400">
              <a:defRPr sz="4000">
                <a:solidFill>
                  <a:srgbClr val="000000"/>
                </a:solidFill>
                <a:latin typeface="Times Roman"/>
                <a:ea typeface="Times Roman"/>
                <a:cs typeface="Times Roman"/>
                <a:sym typeface="Times Roman"/>
              </a:defRPr>
            </a:pPr>
            <a:endParaRPr/>
          </a:p>
          <a:p>
            <a:pPr marL="431800" indent="-431800" algn="just" defTabSz="914400">
              <a:buSzPct val="123000"/>
              <a:buChar char="•"/>
              <a:defRPr sz="4000">
                <a:solidFill>
                  <a:srgbClr val="000000"/>
                </a:solidFill>
                <a:latin typeface="Times Roman"/>
                <a:ea typeface="Times Roman"/>
                <a:cs typeface="Times Roman"/>
                <a:sym typeface="Times Roman"/>
              </a:defRPr>
            </a:pPr>
            <a:r>
              <a:t>Environment Synchronized Advanced Security Alerting, Danger Prevention and Accident Risk Mitigation System based on Real-Time Detection and Classification of Human Body Posture Using OpenCV, AI, and Deep Learning with CCTV and Alarm interfaces enabled.</a:t>
            </a:r>
          </a:p>
          <a:p>
            <a:pPr algn="just" defTabSz="914400">
              <a:defRPr sz="4000">
                <a:solidFill>
                  <a:srgbClr val="000000"/>
                </a:solidFill>
                <a:latin typeface="Times Roman"/>
                <a:ea typeface="Times Roman"/>
                <a:cs typeface="Times Roman"/>
                <a:sym typeface="Times Roman"/>
              </a:defRPr>
            </a:pPr>
            <a:endParaRPr/>
          </a:p>
          <a:p>
            <a:pPr marL="401052" indent="-401052" algn="just" defTabSz="914400">
              <a:buSzPct val="100000"/>
              <a:buChar char="•"/>
              <a:defRPr sz="4000">
                <a:solidFill>
                  <a:srgbClr val="000000"/>
                </a:solidFill>
                <a:latin typeface="Times Roman"/>
                <a:ea typeface="Times Roman"/>
                <a:cs typeface="Times Roman"/>
                <a:sym typeface="Times Roman"/>
              </a:defRPr>
            </a:pPr>
            <a:r>
              <a:t>If the posture is detected in that dangerous working area then the machine can immediately be stopped and an alarm will ring to alert the person.</a:t>
            </a:r>
          </a:p>
          <a:p>
            <a:pPr algn="just" defTabSz="914400">
              <a:defRPr sz="4000">
                <a:solidFill>
                  <a:srgbClr val="000000"/>
                </a:solidFill>
                <a:latin typeface="Times New Roman"/>
                <a:ea typeface="Times New Roman"/>
                <a:cs typeface="Times New Roman"/>
                <a:sym typeface="Times New Roman"/>
              </a:defRPr>
            </a:pPr>
            <a:endParaRPr/>
          </a:p>
        </p:txBody>
      </p:sp>
      <p:pic>
        <p:nvPicPr>
          <p:cNvPr id="172" name="Image" descr="Image"/>
          <p:cNvPicPr>
            <a:picLocks noChangeAspect="1"/>
          </p:cNvPicPr>
          <p:nvPr/>
        </p:nvPicPr>
        <p:blipFill>
          <a:blip r:embed="rId2"/>
          <a:stretch>
            <a:fillRect/>
          </a:stretch>
        </p:blipFill>
        <p:spPr>
          <a:xfrm>
            <a:off x="13081517" y="8122157"/>
            <a:ext cx="7345832" cy="4397817"/>
          </a:xfrm>
          <a:prstGeom prst="rect">
            <a:avLst/>
          </a:prstGeom>
          <a:ln w="25400">
            <a:solidFill>
              <a:srgbClr val="000000"/>
            </a:solidFill>
            <a:miter lim="400000"/>
          </a:ln>
        </p:spPr>
      </p:pic>
      <p:pic>
        <p:nvPicPr>
          <p:cNvPr id="173" name="Image" descr="Image"/>
          <p:cNvPicPr>
            <a:picLocks noChangeAspect="1"/>
          </p:cNvPicPr>
          <p:nvPr/>
        </p:nvPicPr>
        <p:blipFill>
          <a:blip r:embed="rId3"/>
          <a:stretch>
            <a:fillRect/>
          </a:stretch>
        </p:blipFill>
        <p:spPr>
          <a:xfrm>
            <a:off x="2955993" y="8122157"/>
            <a:ext cx="7609398" cy="4397817"/>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Rectangle 1"/>
          <p:cNvGrpSpPr/>
          <p:nvPr/>
        </p:nvGrpSpPr>
        <p:grpSpPr>
          <a:xfrm>
            <a:off x="3717802" y="1117619"/>
            <a:ext cx="16635122" cy="1763323"/>
            <a:chOff x="0" y="24203"/>
            <a:chExt cx="16635121" cy="1763321"/>
          </a:xfrm>
        </p:grpSpPr>
        <p:sp>
          <p:nvSpPr>
            <p:cNvPr id="180" name="Rectangle"/>
            <p:cNvSpPr/>
            <p:nvPr/>
          </p:nvSpPr>
          <p:spPr>
            <a:xfrm>
              <a:off x="0" y="24203"/>
              <a:ext cx="16635122" cy="986644"/>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181" name="Introduction"/>
            <p:cNvSpPr/>
            <p:nvPr/>
          </p:nvSpPr>
          <p:spPr>
            <a:xfrm>
              <a:off x="8317559" y="51752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914400">
                <a:defRPr sz="5000" b="1">
                  <a:ln w="13017"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Introduction</a:t>
              </a:r>
            </a:p>
          </p:txBody>
        </p:sp>
      </p:grpSp>
      <p:sp>
        <p:nvSpPr>
          <p:cNvPr id="183" name="The aim of this project is to apply Deep Learning model to detect a posture of a human in the working area.…"/>
          <p:cNvSpPr txBox="1"/>
          <p:nvPr/>
        </p:nvSpPr>
        <p:spPr>
          <a:xfrm>
            <a:off x="3415586" y="2836055"/>
            <a:ext cx="17354358" cy="345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914400">
              <a:defRPr sz="500">
                <a:solidFill>
                  <a:srgbClr val="000000"/>
                </a:solidFill>
                <a:latin typeface="Times Roman"/>
                <a:ea typeface="Times Roman"/>
                <a:cs typeface="Times Roman"/>
                <a:sym typeface="Times Roman"/>
              </a:defRPr>
            </a:pPr>
            <a:endParaRPr/>
          </a:p>
          <a:p>
            <a:pPr marL="508000" indent="-508000" algn="just" defTabSz="914400">
              <a:buSzPct val="123000"/>
              <a:buChar char="•"/>
              <a:defRPr sz="4000">
                <a:solidFill>
                  <a:srgbClr val="000000"/>
                </a:solidFill>
                <a:latin typeface="Times Roman"/>
                <a:ea typeface="Times Roman"/>
                <a:cs typeface="Times Roman"/>
                <a:sym typeface="Times Roman"/>
              </a:defRPr>
            </a:pPr>
            <a:r>
              <a:t>The aim of this project is to apply the </a:t>
            </a:r>
            <a:r>
              <a:rPr b="1"/>
              <a:t>Deep Learning </a:t>
            </a:r>
            <a:r>
              <a:t>model to detect a posture of a human in the</a:t>
            </a:r>
            <a:r>
              <a:rPr spc="16"/>
              <a:t> </a:t>
            </a:r>
            <a:r>
              <a:t>working area.</a:t>
            </a:r>
          </a:p>
          <a:p>
            <a:pPr algn="just" defTabSz="914400">
              <a:defRPr sz="500">
                <a:solidFill>
                  <a:srgbClr val="000000"/>
                </a:solidFill>
                <a:latin typeface="Times Roman"/>
                <a:ea typeface="Times Roman"/>
                <a:cs typeface="Times Roman"/>
                <a:sym typeface="Times Roman"/>
              </a:defRPr>
            </a:pPr>
            <a:endParaRPr/>
          </a:p>
          <a:p>
            <a:pPr marL="508000" indent="-508000" algn="just" defTabSz="914400">
              <a:buSzPct val="123000"/>
              <a:buChar char="•"/>
              <a:defRPr sz="4000">
                <a:solidFill>
                  <a:srgbClr val="000000"/>
                </a:solidFill>
                <a:latin typeface="Times Roman"/>
                <a:ea typeface="Times Roman"/>
                <a:cs typeface="Times Roman"/>
                <a:sym typeface="Times Roman"/>
              </a:defRPr>
            </a:pPr>
            <a:r>
              <a:t>To avoid a human accident while machine operation. </a:t>
            </a:r>
          </a:p>
          <a:p>
            <a:pPr marL="508000" indent="-508000" algn="just" defTabSz="914400">
              <a:buSzPct val="123000"/>
              <a:buChar char="•"/>
              <a:defRPr sz="500">
                <a:solidFill>
                  <a:srgbClr val="000000"/>
                </a:solidFill>
                <a:latin typeface="Times Roman"/>
                <a:ea typeface="Times Roman"/>
                <a:cs typeface="Times Roman"/>
                <a:sym typeface="Times Roman"/>
              </a:defRPr>
            </a:pPr>
            <a:endParaRPr/>
          </a:p>
          <a:p>
            <a:pPr marL="508000" indent="-508000" algn="just" defTabSz="914400">
              <a:buSzPct val="123000"/>
              <a:buChar char="•"/>
              <a:defRPr sz="4000">
                <a:solidFill>
                  <a:srgbClr val="000000"/>
                </a:solidFill>
                <a:latin typeface="Times Roman"/>
                <a:ea typeface="Times Roman"/>
                <a:cs typeface="Times Roman"/>
                <a:sym typeface="Times Roman"/>
              </a:defRPr>
            </a:pPr>
            <a:r>
              <a:t>To train a model on historical, labeled data</a:t>
            </a:r>
          </a:p>
          <a:p>
            <a:pPr algn="just" defTabSz="914400">
              <a:defRPr sz="500">
                <a:solidFill>
                  <a:srgbClr val="000000"/>
                </a:solidFill>
                <a:latin typeface="Times Roman"/>
                <a:ea typeface="Times Roman"/>
                <a:cs typeface="Times Roman"/>
                <a:sym typeface="Times Roman"/>
              </a:defRPr>
            </a:pPr>
            <a:endParaRPr/>
          </a:p>
          <a:p>
            <a:pPr marL="508000" indent="-508000" algn="just" defTabSz="914400">
              <a:buSzPct val="123000"/>
              <a:buChar char="•"/>
              <a:defRPr sz="4000">
                <a:solidFill>
                  <a:srgbClr val="000000"/>
                </a:solidFill>
                <a:latin typeface="Times Roman"/>
                <a:ea typeface="Times Roman"/>
                <a:cs typeface="Times Roman"/>
                <a:sym typeface="Times Roman"/>
              </a:defRPr>
            </a:pPr>
            <a:r>
              <a:t>Exploring alternative solutions that do not involve the use of sensors</a:t>
            </a:r>
          </a:p>
        </p:txBody>
      </p:sp>
      <p:grpSp>
        <p:nvGrpSpPr>
          <p:cNvPr id="187" name="Group"/>
          <p:cNvGrpSpPr/>
          <p:nvPr/>
        </p:nvGrpSpPr>
        <p:grpSpPr>
          <a:xfrm>
            <a:off x="10814304" y="13170340"/>
            <a:ext cx="11511674" cy="548868"/>
            <a:chOff x="8920682" y="-1384"/>
            <a:chExt cx="11511673" cy="548867"/>
          </a:xfrm>
        </p:grpSpPr>
        <p:sp>
          <p:nvSpPr>
            <p:cNvPr id="185" name="Text"/>
            <p:cNvSpPr txBox="1"/>
            <p:nvPr/>
          </p:nvSpPr>
          <p:spPr>
            <a:xfrm>
              <a:off x="20203447" y="48539"/>
              <a:ext cx="228908" cy="4490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b">
              <a:spAutoFit/>
            </a:bodyPr>
            <a:lstStyle>
              <a:lvl1pPr defTabSz="584200">
                <a:defRPr sz="2300">
                  <a:solidFill>
                    <a:srgbClr val="FFFFFF"/>
                  </a:solidFill>
                  <a:latin typeface="+mj-lt"/>
                  <a:ea typeface="+mj-ea"/>
                  <a:cs typeface="+mj-cs"/>
                  <a:sym typeface="Helvetica Neue"/>
                </a:defRPr>
              </a:lvl1pPr>
            </a:lstStyle>
            <a:p>
              <a:r>
                <a:t>3</a:t>
              </a:r>
            </a:p>
          </p:txBody>
        </p:sp>
        <p:sp>
          <p:nvSpPr>
            <p:cNvPr id="186" name="AcciAlert"/>
            <p:cNvSpPr txBox="1"/>
            <p:nvPr/>
          </p:nvSpPr>
          <p:spPr>
            <a:xfrm>
              <a:off x="8920682" y="-1384"/>
              <a:ext cx="2971967"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a:solidFill>
                    <a:srgbClr val="FFFFFF"/>
                  </a:solidFill>
                  <a:latin typeface="Times Roman"/>
                  <a:ea typeface="Times Roman"/>
                  <a:cs typeface="Times Roman"/>
                  <a:sym typeface="Times Roman"/>
                </a:defRPr>
              </a:lvl1pPr>
            </a:lstStyle>
            <a:p>
              <a:r>
                <a:rPr dirty="0" err="1"/>
                <a:t>SafeZoneInnovator</a:t>
              </a:r>
              <a:endParaRPr dirty="0"/>
            </a:p>
          </p:txBody>
        </p:sp>
      </p:grpSp>
      <p:pic>
        <p:nvPicPr>
          <p:cNvPr id="188" name="Image" descr="Image"/>
          <p:cNvPicPr>
            <a:picLocks noChangeAspect="1"/>
          </p:cNvPicPr>
          <p:nvPr/>
        </p:nvPicPr>
        <p:blipFill>
          <a:blip r:embed="rId2"/>
          <a:stretch>
            <a:fillRect/>
          </a:stretch>
        </p:blipFill>
        <p:spPr>
          <a:xfrm>
            <a:off x="3415586" y="6949440"/>
            <a:ext cx="7540390" cy="5046765"/>
          </a:xfrm>
          <a:prstGeom prst="rect">
            <a:avLst/>
          </a:prstGeom>
          <a:ln w="25400">
            <a:solidFill>
              <a:srgbClr val="000000"/>
            </a:solidFill>
            <a:miter lim="400000"/>
          </a:ln>
        </p:spPr>
      </p:pic>
      <p:pic>
        <p:nvPicPr>
          <p:cNvPr id="189" name="Picture 19" descr="Picture 19"/>
          <p:cNvPicPr>
            <a:picLocks noChangeAspect="1"/>
          </p:cNvPicPr>
          <p:nvPr/>
        </p:nvPicPr>
        <p:blipFill>
          <a:blip r:embed="rId3"/>
          <a:stretch>
            <a:fillRect/>
          </a:stretch>
        </p:blipFill>
        <p:spPr>
          <a:xfrm>
            <a:off x="11827065" y="6973923"/>
            <a:ext cx="8550992" cy="5022282"/>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Rectangle"/>
          <p:cNvGrpSpPr/>
          <p:nvPr/>
        </p:nvGrpSpPr>
        <p:grpSpPr>
          <a:xfrm>
            <a:off x="3314603" y="775967"/>
            <a:ext cx="16635122" cy="1024887"/>
            <a:chOff x="0" y="0"/>
            <a:chExt cx="16635121" cy="1024885"/>
          </a:xfrm>
        </p:grpSpPr>
        <p:sp>
          <p:nvSpPr>
            <p:cNvPr id="195" name="Rectangle"/>
            <p:cNvSpPr/>
            <p:nvPr/>
          </p:nvSpPr>
          <p:spPr>
            <a:xfrm>
              <a:off x="0" y="19121"/>
              <a:ext cx="16635122" cy="986645"/>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pPr>
              <a:endParaRPr/>
            </a:p>
          </p:txBody>
        </p:sp>
        <p:sp>
          <p:nvSpPr>
            <p:cNvPr id="196" name="Objective"/>
            <p:cNvSpPr txBox="1"/>
            <p:nvPr/>
          </p:nvSpPr>
          <p:spPr>
            <a:xfrm>
              <a:off x="0" y="0"/>
              <a:ext cx="16635122" cy="10248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Objective</a:t>
              </a:r>
            </a:p>
          </p:txBody>
        </p:sp>
      </p:grpSp>
      <p:sp>
        <p:nvSpPr>
          <p:cNvPr id="198" name="TextBox 13"/>
          <p:cNvSpPr txBox="1"/>
          <p:nvPr/>
        </p:nvSpPr>
        <p:spPr>
          <a:xfrm>
            <a:off x="3314602" y="2993836"/>
            <a:ext cx="15421268" cy="2072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900" indent="-342900" algn="just" defTabSz="914400">
              <a:buSzPct val="100000"/>
              <a:buChar char="•"/>
              <a:defRPr sz="4000">
                <a:solidFill>
                  <a:srgbClr val="000000"/>
                </a:solidFill>
                <a:latin typeface="Times Roman"/>
                <a:ea typeface="Times Roman"/>
                <a:cs typeface="Times Roman"/>
                <a:sym typeface="Times Roman"/>
              </a:defRPr>
            </a:pPr>
            <a:r>
              <a:t>High cost for installing sensors and monitoring systems</a:t>
            </a:r>
            <a:endParaRPr sz="500"/>
          </a:p>
          <a:p>
            <a:pPr marL="342900" indent="-342900" algn="just" defTabSz="914400">
              <a:buSzPct val="100000"/>
              <a:buChar char="•"/>
              <a:defRPr sz="500">
                <a:solidFill>
                  <a:srgbClr val="000000"/>
                </a:solidFill>
                <a:latin typeface="Times Roman"/>
                <a:ea typeface="Times Roman"/>
                <a:cs typeface="Times Roman"/>
                <a:sym typeface="Times Roman"/>
              </a:defRPr>
            </a:pPr>
            <a:endParaRPr sz="500"/>
          </a:p>
          <a:p>
            <a:pPr marL="342900" indent="-342900" algn="just" defTabSz="914400">
              <a:buSzPct val="100000"/>
              <a:buChar char="•"/>
              <a:defRPr sz="4000">
                <a:solidFill>
                  <a:srgbClr val="000000"/>
                </a:solidFill>
                <a:latin typeface="Times Roman"/>
                <a:ea typeface="Times Roman"/>
                <a:cs typeface="Times Roman"/>
                <a:sym typeface="Times Roman"/>
              </a:defRPr>
            </a:pPr>
            <a:r>
              <a:t>Uneducated workers in factories</a:t>
            </a:r>
          </a:p>
          <a:p>
            <a:pPr marL="342900" indent="-342900" algn="just" defTabSz="914400">
              <a:buSzPct val="100000"/>
              <a:buChar char="•"/>
              <a:defRPr sz="500">
                <a:solidFill>
                  <a:srgbClr val="000000"/>
                </a:solidFill>
                <a:latin typeface="Times Roman"/>
                <a:ea typeface="Times Roman"/>
                <a:cs typeface="Times Roman"/>
                <a:sym typeface="Times Roman"/>
              </a:defRPr>
            </a:pPr>
            <a:endParaRPr/>
          </a:p>
          <a:p>
            <a:pPr marL="342900" indent="-342900" algn="just" defTabSz="914400">
              <a:buSzPct val="100000"/>
              <a:buChar char="•"/>
              <a:defRPr sz="4000">
                <a:solidFill>
                  <a:srgbClr val="000000"/>
                </a:solidFill>
                <a:latin typeface="Times Roman"/>
                <a:ea typeface="Times Roman"/>
                <a:cs typeface="Times Roman"/>
                <a:sym typeface="Times Roman"/>
              </a:defRPr>
            </a:pPr>
            <a:r>
              <a:t>Irresponsible workers</a:t>
            </a:r>
          </a:p>
        </p:txBody>
      </p:sp>
      <p:pic>
        <p:nvPicPr>
          <p:cNvPr id="199" name="Picture 17" descr="Picture 17"/>
          <p:cNvPicPr>
            <a:picLocks noChangeAspect="1"/>
          </p:cNvPicPr>
          <p:nvPr/>
        </p:nvPicPr>
        <p:blipFill>
          <a:blip r:embed="rId2"/>
          <a:stretch>
            <a:fillRect/>
          </a:stretch>
        </p:blipFill>
        <p:spPr>
          <a:xfrm>
            <a:off x="837233" y="5666711"/>
            <a:ext cx="6514543" cy="6973556"/>
          </a:xfrm>
          <a:prstGeom prst="rect">
            <a:avLst/>
          </a:prstGeom>
          <a:ln w="12700">
            <a:miter lim="400000"/>
          </a:ln>
        </p:spPr>
      </p:pic>
      <p:pic>
        <p:nvPicPr>
          <p:cNvPr id="200" name="Image" descr="Image"/>
          <p:cNvPicPr>
            <a:picLocks noChangeAspect="1"/>
          </p:cNvPicPr>
          <p:nvPr/>
        </p:nvPicPr>
        <p:blipFill>
          <a:blip r:embed="rId3"/>
          <a:stretch>
            <a:fillRect/>
          </a:stretch>
        </p:blipFill>
        <p:spPr>
          <a:xfrm>
            <a:off x="8275431" y="5666711"/>
            <a:ext cx="5515217" cy="6973556"/>
          </a:xfrm>
          <a:prstGeom prst="rect">
            <a:avLst/>
          </a:prstGeom>
          <a:ln w="12700">
            <a:miter lim="400000"/>
          </a:ln>
          <a:effectLst>
            <a:outerShdw blurRad="254000" dist="127000" dir="16200000" rotWithShape="0">
              <a:srgbClr val="000000">
                <a:alpha val="70000"/>
              </a:srgbClr>
            </a:outerShdw>
          </a:effectLst>
        </p:spPr>
      </p:pic>
      <p:pic>
        <p:nvPicPr>
          <p:cNvPr id="201" name="Picture 1" descr="Picture 1"/>
          <p:cNvPicPr>
            <a:picLocks noChangeAspect="1"/>
          </p:cNvPicPr>
          <p:nvPr/>
        </p:nvPicPr>
        <p:blipFill>
          <a:blip r:embed="rId4"/>
          <a:stretch>
            <a:fillRect/>
          </a:stretch>
        </p:blipFill>
        <p:spPr>
          <a:xfrm>
            <a:off x="14714303" y="5666709"/>
            <a:ext cx="8639474" cy="6721776"/>
          </a:xfrm>
          <a:prstGeom prst="rect">
            <a:avLst/>
          </a:prstGeom>
          <a:ln w="38100" cap="sq">
            <a:solidFill>
              <a:srgbClr val="000000"/>
            </a:solidFill>
            <a:miter/>
          </a:ln>
          <a:effectLst>
            <a:outerShdw blurRad="50800" dist="38100" dir="2700000" rotWithShape="0">
              <a:srgbClr val="000000">
                <a:alpha val="43000"/>
              </a:srgbClr>
            </a:outerShdw>
          </a:effec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Rectangle 1"/>
          <p:cNvGrpSpPr/>
          <p:nvPr/>
        </p:nvGrpSpPr>
        <p:grpSpPr>
          <a:xfrm>
            <a:off x="3874441" y="1015473"/>
            <a:ext cx="16635120" cy="1035051"/>
            <a:chOff x="0" y="0"/>
            <a:chExt cx="16635119" cy="1035050"/>
          </a:xfrm>
        </p:grpSpPr>
        <p:sp>
          <p:nvSpPr>
            <p:cNvPr id="203" name="Rectangle"/>
            <p:cNvSpPr/>
            <p:nvPr/>
          </p:nvSpPr>
          <p:spPr>
            <a:xfrm>
              <a:off x="0" y="24204"/>
              <a:ext cx="16635120" cy="986643"/>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204" name="Introduction"/>
            <p:cNvSpPr txBox="1"/>
            <p:nvPr/>
          </p:nvSpPr>
          <p:spPr>
            <a:xfrm>
              <a:off x="6761845" y="0"/>
              <a:ext cx="4573755" cy="1035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Motivation</a:t>
              </a:r>
            </a:p>
          </p:txBody>
        </p:sp>
      </p:grpSp>
      <p:grpSp>
        <p:nvGrpSpPr>
          <p:cNvPr id="209" name="Group 1"/>
          <p:cNvGrpSpPr/>
          <p:nvPr/>
        </p:nvGrpSpPr>
        <p:grpSpPr>
          <a:xfrm>
            <a:off x="2955994" y="3569678"/>
            <a:ext cx="12568931" cy="8026078"/>
            <a:chOff x="0" y="0"/>
            <a:chExt cx="12568930" cy="8026076"/>
          </a:xfrm>
        </p:grpSpPr>
        <p:sp>
          <p:nvSpPr>
            <p:cNvPr id="206" name="Preventing accidents in industrial areas is an important concern because industrial areas are often home to hazardous materials and high-risk activities, which can lead to serious accidents and injuries. These accidents can have a significant impact on w"/>
            <p:cNvSpPr txBox="1"/>
            <p:nvPr/>
          </p:nvSpPr>
          <p:spPr>
            <a:xfrm>
              <a:off x="1" y="-1"/>
              <a:ext cx="12254047" cy="13106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marL="508000" indent="-508000" algn="just" defTabSz="914400">
                <a:buSzPct val="123000"/>
                <a:buChar char="•"/>
                <a:defRPr sz="4000">
                  <a:solidFill>
                    <a:srgbClr val="000000"/>
                  </a:solidFill>
                  <a:latin typeface="Times Roman"/>
                  <a:ea typeface="Times Roman"/>
                  <a:cs typeface="Times Roman"/>
                  <a:sym typeface="Times Roman"/>
                </a:defRPr>
              </a:lvl1pPr>
            </a:lstStyle>
            <a:p>
              <a:r>
                <a:t>Preventing accidents in industrial areas is an important concern</a:t>
              </a:r>
            </a:p>
          </p:txBody>
        </p:sp>
        <p:sp>
          <p:nvSpPr>
            <p:cNvPr id="207" name="Work-related injuries were responsible for the deaths of 1.9 million people in 2019, according to the first joint estimates from the World Health Organization (WHO) and International Labour Organization (ILO)."/>
            <p:cNvSpPr txBox="1"/>
            <p:nvPr/>
          </p:nvSpPr>
          <p:spPr>
            <a:xfrm>
              <a:off x="-1" y="2040121"/>
              <a:ext cx="12568931" cy="25298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p>
              <a:pPr marL="508000" indent="-508000" algn="just" defTabSz="457200">
                <a:spcBef>
                  <a:spcPts val="1600"/>
                </a:spcBef>
                <a:buSzPct val="123000"/>
                <a:buChar char="•"/>
                <a:defRPr sz="4000">
                  <a:solidFill>
                    <a:srgbClr val="000000"/>
                  </a:solidFill>
                  <a:latin typeface="Times Roman"/>
                  <a:ea typeface="Times Roman"/>
                  <a:cs typeface="Times Roman"/>
                  <a:sym typeface="Times Roman"/>
                </a:defRPr>
              </a:pPr>
              <a:r>
                <a:t>Work-related injuries were responsible for the deaths of </a:t>
              </a:r>
              <a:r>
                <a:rPr b="1"/>
                <a:t>1.9 million</a:t>
              </a:r>
              <a:r>
                <a:t> people in </a:t>
              </a:r>
              <a:r>
                <a:rPr b="1"/>
                <a:t>2019</a:t>
              </a:r>
              <a:r>
                <a:t>, according to the first joint estimates from the World Health Organization (</a:t>
              </a:r>
              <a:r>
                <a:rPr b="1"/>
                <a:t>WHO</a:t>
              </a:r>
              <a:r>
                <a:t>) and International Labour Organization (</a:t>
              </a:r>
              <a:r>
                <a:rPr b="1"/>
                <a:t>ILO</a:t>
              </a:r>
              <a:r>
                <a:t>).</a:t>
              </a:r>
            </a:p>
          </p:txBody>
        </p:sp>
        <p:sp>
          <p:nvSpPr>
            <p:cNvPr id="208" name="According to the report on &quot;Accidents and Deaths in Factories&quot; published by the Ministry of Labour and Employment, Government of India, in 2019, there were a total of 54,865 industrial accidents reported in India.It's important to note that the above dat"/>
            <p:cNvSpPr txBox="1"/>
            <p:nvPr/>
          </p:nvSpPr>
          <p:spPr>
            <a:xfrm>
              <a:off x="-1" y="5496240"/>
              <a:ext cx="12409904" cy="25298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p>
              <a:pPr marL="508000" indent="-508000" algn="just" defTabSz="457200">
                <a:buSzPct val="123000"/>
                <a:buChar char="•"/>
                <a:defRPr sz="4000">
                  <a:solidFill>
                    <a:srgbClr val="000000"/>
                  </a:solidFill>
                  <a:latin typeface="Times Roman"/>
                  <a:ea typeface="Times Roman"/>
                  <a:cs typeface="Times Roman"/>
                  <a:sym typeface="Times Roman"/>
                </a:defRPr>
              </a:pPr>
              <a:r>
                <a:t>According to the report on "</a:t>
              </a:r>
              <a:r>
                <a:rPr b="1"/>
                <a:t>Accidents and Deaths in Factories</a:t>
              </a:r>
              <a:r>
                <a:t>" published by the Ministry of Labour and Employment, Government of India, in 2019, there were a total of 54,865 industrial accidents reported in India.</a:t>
              </a:r>
            </a:p>
          </p:txBody>
        </p:sp>
      </p:grpSp>
      <p:grpSp>
        <p:nvGrpSpPr>
          <p:cNvPr id="216" name="Group 14"/>
          <p:cNvGrpSpPr/>
          <p:nvPr/>
        </p:nvGrpSpPr>
        <p:grpSpPr>
          <a:xfrm>
            <a:off x="16249659" y="2810323"/>
            <a:ext cx="5458199" cy="9645819"/>
            <a:chOff x="0" y="0"/>
            <a:chExt cx="5458198" cy="9645817"/>
          </a:xfrm>
        </p:grpSpPr>
        <p:pic>
          <p:nvPicPr>
            <p:cNvPr id="214" name="Picture 12" descr="Picture 12"/>
            <p:cNvPicPr>
              <a:picLocks noChangeAspect="1"/>
            </p:cNvPicPr>
            <p:nvPr/>
          </p:nvPicPr>
          <p:blipFill>
            <a:blip r:embed="rId2"/>
            <a:stretch>
              <a:fillRect/>
            </a:stretch>
          </p:blipFill>
          <p:spPr>
            <a:xfrm>
              <a:off x="-1" y="6458739"/>
              <a:ext cx="5458200" cy="3187079"/>
            </a:xfrm>
            <a:prstGeom prst="rect">
              <a:avLst/>
            </a:prstGeom>
            <a:ln w="12700" cap="flat">
              <a:noFill/>
              <a:miter lim="400000"/>
            </a:ln>
            <a:effectLst>
              <a:outerShdw blurRad="254000" dist="127000" dir="5400000" rotWithShape="0">
                <a:srgbClr val="000000">
                  <a:alpha val="70000"/>
                </a:srgbClr>
              </a:outerShdw>
            </a:effectLst>
          </p:spPr>
        </p:pic>
        <p:pic>
          <p:nvPicPr>
            <p:cNvPr id="215" name="Picture 13" descr="Picture 13"/>
            <p:cNvPicPr>
              <a:picLocks noChangeAspect="1"/>
            </p:cNvPicPr>
            <p:nvPr/>
          </p:nvPicPr>
          <p:blipFill>
            <a:blip r:embed="rId3"/>
            <a:stretch>
              <a:fillRect/>
            </a:stretch>
          </p:blipFill>
          <p:spPr>
            <a:xfrm>
              <a:off x="-1" y="-1"/>
              <a:ext cx="5458200" cy="6489282"/>
            </a:xfrm>
            <a:prstGeom prst="rect">
              <a:avLst/>
            </a:prstGeom>
            <a:ln w="12700" cap="flat">
              <a:noFill/>
              <a:miter lim="400000"/>
            </a:ln>
            <a:effectLst/>
          </p:spPr>
        </p:pic>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Rectangle 1"/>
          <p:cNvGrpSpPr/>
          <p:nvPr/>
        </p:nvGrpSpPr>
        <p:grpSpPr>
          <a:xfrm>
            <a:off x="3601455" y="1152459"/>
            <a:ext cx="17181090" cy="986643"/>
            <a:chOff x="0" y="0"/>
            <a:chExt cx="17181089" cy="986642"/>
          </a:xfrm>
        </p:grpSpPr>
        <p:sp>
          <p:nvSpPr>
            <p:cNvPr id="218" name="Rectangle"/>
            <p:cNvSpPr/>
            <p:nvPr/>
          </p:nvSpPr>
          <p:spPr>
            <a:xfrm>
              <a:off x="272981" y="0"/>
              <a:ext cx="16635125" cy="986643"/>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219" name="Software &amp;  Hardware Specifications Specifications"/>
            <p:cNvSpPr/>
            <p:nvPr/>
          </p:nvSpPr>
          <p:spPr>
            <a:xfrm>
              <a:off x="-1" y="19384"/>
              <a:ext cx="1718109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Software &amp;  Hardware Specifications</a:t>
              </a:r>
            </a:p>
          </p:txBody>
        </p:sp>
      </p:grpSp>
      <p:sp>
        <p:nvSpPr>
          <p:cNvPr id="221" name="TextBox 2"/>
          <p:cNvSpPr txBox="1"/>
          <p:nvPr/>
        </p:nvSpPr>
        <p:spPr>
          <a:xfrm>
            <a:off x="8943347" y="2327611"/>
            <a:ext cx="7001235" cy="678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4100" b="1">
                <a:gradFill flip="none" rotWithShape="1">
                  <a:gsLst>
                    <a:gs pos="0">
                      <a:srgbClr val="004D80"/>
                    </a:gs>
                    <a:gs pos="100000">
                      <a:srgbClr val="004D80"/>
                    </a:gs>
                  </a:gsLst>
                  <a:lin ang="5400000" scaled="0"/>
                </a:gradFill>
                <a:latin typeface="Times New Roman"/>
                <a:ea typeface="Times New Roman"/>
                <a:cs typeface="Times New Roman"/>
                <a:sym typeface="Times New Roman"/>
              </a:defRPr>
            </a:lvl1pPr>
          </a:lstStyle>
          <a:p>
            <a:r>
              <a:t>Software Requirement:-</a:t>
            </a:r>
          </a:p>
        </p:txBody>
      </p:sp>
      <p:graphicFrame>
        <p:nvGraphicFramePr>
          <p:cNvPr id="222" name="Table 4"/>
          <p:cNvGraphicFramePr/>
          <p:nvPr/>
        </p:nvGraphicFramePr>
        <p:xfrm>
          <a:off x="3701832" y="3334920"/>
          <a:ext cx="17776011" cy="3755860"/>
        </p:xfrm>
        <a:graphic>
          <a:graphicData uri="http://schemas.openxmlformats.org/drawingml/2006/table">
            <a:tbl>
              <a:tblPr firstRow="1" bandRow="1">
                <a:tableStyleId>{4C3C2611-4C71-4FC5-86AE-919BDF0F9419}</a:tableStyleId>
              </a:tblPr>
              <a:tblGrid>
                <a:gridCol w="1935409">
                  <a:extLst>
                    <a:ext uri="{9D8B030D-6E8A-4147-A177-3AD203B41FA5}">
                      <a16:colId xmlns:a16="http://schemas.microsoft.com/office/drawing/2014/main" val="20000"/>
                    </a:ext>
                  </a:extLst>
                </a:gridCol>
                <a:gridCol w="6401746">
                  <a:extLst>
                    <a:ext uri="{9D8B030D-6E8A-4147-A177-3AD203B41FA5}">
                      <a16:colId xmlns:a16="http://schemas.microsoft.com/office/drawing/2014/main" val="20001"/>
                    </a:ext>
                  </a:extLst>
                </a:gridCol>
                <a:gridCol w="9438856">
                  <a:extLst>
                    <a:ext uri="{9D8B030D-6E8A-4147-A177-3AD203B41FA5}">
                      <a16:colId xmlns:a16="http://schemas.microsoft.com/office/drawing/2014/main" val="20002"/>
                    </a:ext>
                  </a:extLst>
                </a:gridCol>
              </a:tblGrid>
              <a:tr h="963530">
                <a:tc>
                  <a:txBody>
                    <a:bodyPr/>
                    <a:lstStyle/>
                    <a:p>
                      <a:pPr defTabSz="914400">
                        <a:defRPr b="0"/>
                      </a:pPr>
                      <a:r>
                        <a:rPr sz="4000" b="1">
                          <a:solidFill>
                            <a:srgbClr val="151515"/>
                          </a:solidFill>
                          <a:latin typeface="Times New Roman"/>
                          <a:ea typeface="Times New Roman"/>
                          <a:cs typeface="Times New Roman"/>
                          <a:sym typeface="Times New Roman"/>
                        </a:rPr>
                        <a:t>Sr No.</a:t>
                      </a:r>
                    </a:p>
                  </a:txBody>
                  <a:tcPr marL="0" marR="0" marT="0" marB="0" anchor="ctr" horzOverflow="overflow"/>
                </a:tc>
                <a:tc>
                  <a:txBody>
                    <a:bodyPr/>
                    <a:lstStyle/>
                    <a:p>
                      <a:pPr defTabSz="914400">
                        <a:defRPr b="0"/>
                      </a:pPr>
                      <a:r>
                        <a:rPr sz="4000" b="1">
                          <a:solidFill>
                            <a:srgbClr val="151515"/>
                          </a:solidFill>
                          <a:latin typeface="Times New Roman"/>
                          <a:ea typeface="Times New Roman"/>
                          <a:cs typeface="Times New Roman"/>
                          <a:sym typeface="Times New Roman"/>
                        </a:rPr>
                        <a:t>Software Component</a:t>
                      </a:r>
                    </a:p>
                  </a:txBody>
                  <a:tcPr marL="0" marR="0" marT="0" marB="0" anchor="ctr" horzOverflow="overflow"/>
                </a:tc>
                <a:tc>
                  <a:txBody>
                    <a:bodyPr/>
                    <a:lstStyle/>
                    <a:p>
                      <a:pPr defTabSz="914400">
                        <a:lnSpc>
                          <a:spcPct val="120000"/>
                        </a:lnSpc>
                        <a:defRPr b="0"/>
                      </a:pPr>
                      <a:r>
                        <a:rPr sz="4000" b="1">
                          <a:solidFill>
                            <a:srgbClr val="151515"/>
                          </a:solidFill>
                          <a:latin typeface="Times New Roman"/>
                          <a:ea typeface="Times New Roman"/>
                          <a:cs typeface="Times New Roman"/>
                          <a:sym typeface="Times New Roman"/>
                        </a:rPr>
                        <a:t>Details(Technical details with Purpose)</a:t>
                      </a:r>
                    </a:p>
                  </a:txBody>
                  <a:tcPr marL="0" marR="0" marT="0" marB="0" anchor="ctr" horzOverflow="overflow"/>
                </a:tc>
                <a:extLst>
                  <a:ext uri="{0D108BD9-81ED-4DB2-BD59-A6C34878D82A}">
                    <a16:rowId xmlns:a16="http://schemas.microsoft.com/office/drawing/2014/main" val="10000"/>
                  </a:ext>
                </a:extLst>
              </a:tr>
              <a:tr h="963530">
                <a:tc>
                  <a:txBody>
                    <a:bodyPr/>
                    <a:lstStyle/>
                    <a:p>
                      <a:pPr defTabSz="914400"/>
                      <a:r>
                        <a:rPr sz="4000">
                          <a:latin typeface="Times New Roman"/>
                          <a:ea typeface="Times New Roman"/>
                          <a:cs typeface="Times New Roman"/>
                          <a:sym typeface="Times New Roman"/>
                        </a:rPr>
                        <a:t>1</a:t>
                      </a:r>
                    </a:p>
                  </a:txBody>
                  <a:tcPr marL="0" marR="0" marT="0" marB="0" anchor="ctr" horzOverflow="overflow"/>
                </a:tc>
                <a:tc>
                  <a:txBody>
                    <a:bodyPr/>
                    <a:lstStyle/>
                    <a:p>
                      <a:pPr defTabSz="914400"/>
                      <a:r>
                        <a:rPr sz="4000">
                          <a:latin typeface="Times New Roman"/>
                          <a:ea typeface="Times New Roman"/>
                          <a:cs typeface="Times New Roman"/>
                          <a:sym typeface="Times New Roman"/>
                        </a:rPr>
                        <a:t>Operating System</a:t>
                      </a:r>
                    </a:p>
                  </a:txBody>
                  <a:tcPr marL="0" marR="0" marT="0" marB="0" anchor="ctr" horzOverflow="overflow"/>
                </a:tc>
                <a:tc>
                  <a:txBody>
                    <a:bodyPr/>
                    <a:lstStyle/>
                    <a:p>
                      <a:pPr defTabSz="914400"/>
                      <a:r>
                        <a:rPr sz="4000">
                          <a:latin typeface="Times New Roman"/>
                          <a:ea typeface="Times New Roman"/>
                          <a:cs typeface="Times New Roman"/>
                          <a:sym typeface="Times New Roman"/>
                        </a:rPr>
                        <a:t>Windows , MacOs ,Linux (Ubuntu 16.04) , </a:t>
                      </a:r>
                    </a:p>
                  </a:txBody>
                  <a:tcPr marL="0" marR="0" marT="0" marB="0" anchor="ctr" horzOverflow="overflow"/>
                </a:tc>
                <a:extLst>
                  <a:ext uri="{0D108BD9-81ED-4DB2-BD59-A6C34878D82A}">
                    <a16:rowId xmlns:a16="http://schemas.microsoft.com/office/drawing/2014/main" val="10001"/>
                  </a:ext>
                </a:extLst>
              </a:tr>
              <a:tr h="507306">
                <a:tc>
                  <a:txBody>
                    <a:bodyPr/>
                    <a:lstStyle/>
                    <a:p>
                      <a:pPr defTabSz="914400"/>
                      <a:r>
                        <a:rPr sz="4000">
                          <a:latin typeface="Times New Roman"/>
                          <a:ea typeface="Times New Roman"/>
                          <a:cs typeface="Times New Roman"/>
                          <a:sym typeface="Times New Roman"/>
                        </a:rPr>
                        <a:t>2</a:t>
                      </a:r>
                    </a:p>
                  </a:txBody>
                  <a:tcPr marL="0" marR="0" marT="0" marB="0" anchor="ctr" horzOverflow="overflow"/>
                </a:tc>
                <a:tc>
                  <a:txBody>
                    <a:bodyPr/>
                    <a:lstStyle/>
                    <a:p>
                      <a:pPr defTabSz="914400"/>
                      <a:r>
                        <a:rPr sz="4000">
                          <a:latin typeface="Times New Roman"/>
                          <a:ea typeface="Times New Roman"/>
                          <a:cs typeface="Times New Roman"/>
                          <a:sym typeface="Times New Roman"/>
                        </a:rPr>
                        <a:t>Technology</a:t>
                      </a:r>
                    </a:p>
                  </a:txBody>
                  <a:tcPr marL="0" marR="0" marT="0" marB="0" anchor="ctr" horzOverflow="overflow"/>
                </a:tc>
                <a:tc>
                  <a:txBody>
                    <a:bodyPr/>
                    <a:lstStyle/>
                    <a:p>
                      <a:pPr defTabSz="914400"/>
                      <a:r>
                        <a:rPr sz="4000">
                          <a:latin typeface="Times New Roman"/>
                          <a:ea typeface="Times New Roman"/>
                          <a:cs typeface="Times New Roman"/>
                          <a:sym typeface="Times New Roman"/>
                        </a:rPr>
                        <a:t>Python 3.8 +</a:t>
                      </a:r>
                    </a:p>
                  </a:txBody>
                  <a:tcPr marL="0" marR="0" marT="0" marB="0" anchor="ctr" horzOverflow="overflow"/>
                </a:tc>
                <a:extLst>
                  <a:ext uri="{0D108BD9-81ED-4DB2-BD59-A6C34878D82A}">
                    <a16:rowId xmlns:a16="http://schemas.microsoft.com/office/drawing/2014/main" val="10002"/>
                  </a:ext>
                </a:extLst>
              </a:tr>
              <a:tr h="537839">
                <a:tc>
                  <a:txBody>
                    <a:bodyPr/>
                    <a:lstStyle/>
                    <a:p>
                      <a:pPr defTabSz="914400"/>
                      <a:r>
                        <a:rPr sz="4000">
                          <a:latin typeface="Times New Roman"/>
                          <a:ea typeface="Times New Roman"/>
                          <a:cs typeface="Times New Roman"/>
                          <a:sym typeface="Times New Roman"/>
                        </a:rPr>
                        <a:t>3</a:t>
                      </a:r>
                    </a:p>
                  </a:txBody>
                  <a:tcPr marL="0" marR="0" marT="0" marB="0" anchor="ctr" horzOverflow="overflow"/>
                </a:tc>
                <a:tc>
                  <a:txBody>
                    <a:bodyPr/>
                    <a:lstStyle/>
                    <a:p>
                      <a:pPr defTabSz="914400"/>
                      <a:r>
                        <a:rPr sz="4000">
                          <a:latin typeface="Times New Roman"/>
                          <a:ea typeface="Times New Roman"/>
                          <a:cs typeface="Times New Roman"/>
                          <a:sym typeface="Times New Roman"/>
                        </a:rPr>
                        <a:t>Tool</a:t>
                      </a:r>
                    </a:p>
                  </a:txBody>
                  <a:tcPr marL="0" marR="0" marT="0" marB="0" anchor="ctr" horzOverflow="overflow"/>
                </a:tc>
                <a:tc>
                  <a:txBody>
                    <a:bodyPr/>
                    <a:lstStyle/>
                    <a:p>
                      <a:pPr defTabSz="914400"/>
                      <a:r>
                        <a:rPr sz="4000">
                          <a:latin typeface="Times New Roman"/>
                          <a:ea typeface="Times New Roman"/>
                          <a:cs typeface="Times New Roman"/>
                          <a:sym typeface="Times New Roman"/>
                        </a:rPr>
                        <a:t>PyCharm/ VS Code</a:t>
                      </a:r>
                    </a:p>
                  </a:txBody>
                  <a:tcPr marL="0" marR="0" marT="0" marB="0" anchor="ctr" horzOverflow="overflow"/>
                </a:tc>
                <a:extLst>
                  <a:ext uri="{0D108BD9-81ED-4DB2-BD59-A6C34878D82A}">
                    <a16:rowId xmlns:a16="http://schemas.microsoft.com/office/drawing/2014/main" val="10003"/>
                  </a:ext>
                </a:extLst>
              </a:tr>
              <a:tr h="537839">
                <a:tc>
                  <a:txBody>
                    <a:bodyPr/>
                    <a:lstStyle/>
                    <a:p>
                      <a:pPr defTabSz="914400"/>
                      <a:r>
                        <a:rPr sz="4000">
                          <a:latin typeface="Times New Roman"/>
                          <a:ea typeface="Times New Roman"/>
                          <a:cs typeface="Times New Roman"/>
                          <a:sym typeface="Times New Roman"/>
                        </a:rPr>
                        <a:t>4</a:t>
                      </a:r>
                    </a:p>
                  </a:txBody>
                  <a:tcPr marL="0" marR="0" marT="0" marB="0" anchor="ctr" horzOverflow="overflow"/>
                </a:tc>
                <a:tc>
                  <a:txBody>
                    <a:bodyPr/>
                    <a:lstStyle/>
                    <a:p>
                      <a:pPr defTabSz="914400"/>
                      <a:r>
                        <a:rPr sz="4000">
                          <a:latin typeface="Times New Roman"/>
                          <a:ea typeface="Times New Roman"/>
                          <a:cs typeface="Times New Roman"/>
                          <a:sym typeface="Times New Roman"/>
                        </a:rPr>
                        <a:t>Libraries</a:t>
                      </a:r>
                    </a:p>
                  </a:txBody>
                  <a:tcPr marL="0" marR="0" marT="0" marB="0" anchor="ctr" horzOverflow="overflow"/>
                </a:tc>
                <a:tc>
                  <a:txBody>
                    <a:bodyPr/>
                    <a:lstStyle/>
                    <a:p>
                      <a:pPr defTabSz="914400"/>
                      <a:r>
                        <a:rPr sz="4000">
                          <a:latin typeface="Times New Roman"/>
                          <a:ea typeface="Times New Roman"/>
                          <a:cs typeface="Times New Roman"/>
                          <a:sym typeface="Times New Roman"/>
                        </a:rPr>
                        <a:t>OpenCV , MediaPipe , TensorFlow , NumPy</a:t>
                      </a:r>
                    </a:p>
                  </a:txBody>
                  <a:tcPr marL="0" marR="0" marT="0" marB="0" anchor="ctr" horzOverflow="overflow"/>
                </a:tc>
                <a:extLst>
                  <a:ext uri="{0D108BD9-81ED-4DB2-BD59-A6C34878D82A}">
                    <a16:rowId xmlns:a16="http://schemas.microsoft.com/office/drawing/2014/main" val="10004"/>
                  </a:ext>
                </a:extLst>
              </a:tr>
            </a:tbl>
          </a:graphicData>
        </a:graphic>
      </p:graphicFrame>
      <p:graphicFrame>
        <p:nvGraphicFramePr>
          <p:cNvPr id="223" name="Table 7"/>
          <p:cNvGraphicFramePr/>
          <p:nvPr/>
        </p:nvGraphicFramePr>
        <p:xfrm>
          <a:off x="3701832" y="9136015"/>
          <a:ext cx="17971633" cy="2540792"/>
        </p:xfrm>
        <a:graphic>
          <a:graphicData uri="http://schemas.openxmlformats.org/drawingml/2006/table">
            <a:tbl>
              <a:tblPr firstRow="1" bandRow="1">
                <a:tableStyleId>{4C3C2611-4C71-4FC5-86AE-919BDF0F9419}</a:tableStyleId>
              </a:tblPr>
              <a:tblGrid>
                <a:gridCol w="1957305">
                  <a:extLst>
                    <a:ext uri="{9D8B030D-6E8A-4147-A177-3AD203B41FA5}">
                      <a16:colId xmlns:a16="http://schemas.microsoft.com/office/drawing/2014/main" val="20000"/>
                    </a:ext>
                  </a:extLst>
                </a:gridCol>
                <a:gridCol w="6465043">
                  <a:extLst>
                    <a:ext uri="{9D8B030D-6E8A-4147-A177-3AD203B41FA5}">
                      <a16:colId xmlns:a16="http://schemas.microsoft.com/office/drawing/2014/main" val="20001"/>
                    </a:ext>
                  </a:extLst>
                </a:gridCol>
                <a:gridCol w="9549285">
                  <a:extLst>
                    <a:ext uri="{9D8B030D-6E8A-4147-A177-3AD203B41FA5}">
                      <a16:colId xmlns:a16="http://schemas.microsoft.com/office/drawing/2014/main" val="20002"/>
                    </a:ext>
                  </a:extLst>
                </a:gridCol>
              </a:tblGrid>
              <a:tr h="641614">
                <a:tc>
                  <a:txBody>
                    <a:bodyPr/>
                    <a:lstStyle/>
                    <a:p>
                      <a:pPr defTabSz="914400">
                        <a:defRPr b="0"/>
                      </a:pPr>
                      <a:r>
                        <a:rPr sz="4000" b="1">
                          <a:solidFill>
                            <a:srgbClr val="151515"/>
                          </a:solidFill>
                          <a:latin typeface="Times New Roman"/>
                          <a:ea typeface="Times New Roman"/>
                          <a:cs typeface="Times New Roman"/>
                          <a:sym typeface="Times New Roman"/>
                        </a:rPr>
                        <a:t>Sr.No.</a:t>
                      </a:r>
                    </a:p>
                  </a:txBody>
                  <a:tcPr marL="0" marR="0" marT="0" marB="0" anchor="ctr" horzOverflow="overflow"/>
                </a:tc>
                <a:tc>
                  <a:txBody>
                    <a:bodyPr/>
                    <a:lstStyle/>
                    <a:p>
                      <a:pPr defTabSz="914400">
                        <a:defRPr b="0"/>
                      </a:pPr>
                      <a:r>
                        <a:rPr sz="4000" b="1">
                          <a:solidFill>
                            <a:srgbClr val="151515"/>
                          </a:solidFill>
                          <a:latin typeface="Times New Roman"/>
                          <a:ea typeface="Times New Roman"/>
                          <a:cs typeface="Times New Roman"/>
                          <a:sym typeface="Times New Roman"/>
                        </a:rPr>
                        <a:t>Components</a:t>
                      </a:r>
                    </a:p>
                  </a:txBody>
                  <a:tcPr marL="0" marR="0" marT="0" marB="0" anchor="ctr" horzOverflow="overflow"/>
                </a:tc>
                <a:tc>
                  <a:txBody>
                    <a:bodyPr/>
                    <a:lstStyle/>
                    <a:p>
                      <a:pPr defTabSz="914400">
                        <a:defRPr b="0"/>
                      </a:pPr>
                      <a:r>
                        <a:rPr sz="4000" b="1">
                          <a:solidFill>
                            <a:srgbClr val="151515"/>
                          </a:solidFill>
                          <a:latin typeface="Times New Roman"/>
                          <a:ea typeface="Times New Roman"/>
                          <a:cs typeface="Times New Roman"/>
                          <a:sym typeface="Times New Roman"/>
                        </a:rPr>
                        <a:t>Specifications</a:t>
                      </a:r>
                    </a:p>
                  </a:txBody>
                  <a:tcPr marL="0" marR="0" marT="0" marB="0" anchor="ctr" horzOverflow="overflow"/>
                </a:tc>
                <a:extLst>
                  <a:ext uri="{0D108BD9-81ED-4DB2-BD59-A6C34878D82A}">
                    <a16:rowId xmlns:a16="http://schemas.microsoft.com/office/drawing/2014/main" val="10000"/>
                  </a:ext>
                </a:extLst>
              </a:tr>
              <a:tr h="641614">
                <a:tc>
                  <a:txBody>
                    <a:bodyPr/>
                    <a:lstStyle/>
                    <a:p>
                      <a:pPr defTabSz="914400"/>
                      <a:r>
                        <a:rPr sz="4000">
                          <a:latin typeface="Times New Roman"/>
                          <a:ea typeface="Times New Roman"/>
                          <a:cs typeface="Times New Roman"/>
                          <a:sym typeface="Times New Roman"/>
                        </a:rPr>
                        <a:t>1</a:t>
                      </a:r>
                    </a:p>
                  </a:txBody>
                  <a:tcPr marL="0" marR="0" marT="0" marB="0" anchor="ctr" horzOverflow="overflow"/>
                </a:tc>
                <a:tc>
                  <a:txBody>
                    <a:bodyPr/>
                    <a:lstStyle/>
                    <a:p>
                      <a:pPr defTabSz="914400"/>
                      <a:r>
                        <a:rPr sz="4000">
                          <a:latin typeface="Times New Roman"/>
                          <a:ea typeface="Times New Roman"/>
                          <a:cs typeface="Times New Roman"/>
                          <a:sym typeface="Times New Roman"/>
                        </a:rPr>
                        <a:t>Laptop</a:t>
                      </a:r>
                    </a:p>
                  </a:txBody>
                  <a:tcPr marL="0" marR="0" marT="0" marB="0" anchor="ctr" horzOverflow="overflow"/>
                </a:tc>
                <a:tc>
                  <a:txBody>
                    <a:bodyPr/>
                    <a:lstStyle/>
                    <a:p>
                      <a:pPr defTabSz="914400"/>
                      <a:r>
                        <a:rPr sz="4000">
                          <a:latin typeface="Times New Roman"/>
                          <a:ea typeface="Times New Roman"/>
                          <a:cs typeface="Times New Roman"/>
                          <a:sym typeface="Times New Roman"/>
                        </a:rPr>
                        <a:t>Minimum 4GB RAM</a:t>
                      </a:r>
                    </a:p>
                  </a:txBody>
                  <a:tcPr marL="0" marR="0" marT="0" marB="0" anchor="ctr" horzOverflow="overflow"/>
                </a:tc>
                <a:extLst>
                  <a:ext uri="{0D108BD9-81ED-4DB2-BD59-A6C34878D82A}">
                    <a16:rowId xmlns:a16="http://schemas.microsoft.com/office/drawing/2014/main" val="10001"/>
                  </a:ext>
                </a:extLst>
              </a:tr>
              <a:tr h="628782">
                <a:tc>
                  <a:txBody>
                    <a:bodyPr/>
                    <a:lstStyle/>
                    <a:p>
                      <a:pPr defTabSz="914400"/>
                      <a:r>
                        <a:rPr sz="4000">
                          <a:latin typeface="Times New Roman"/>
                          <a:ea typeface="Times New Roman"/>
                          <a:cs typeface="Times New Roman"/>
                          <a:sym typeface="Times New Roman"/>
                        </a:rPr>
                        <a:t>2</a:t>
                      </a:r>
                    </a:p>
                  </a:txBody>
                  <a:tcPr marL="0" marR="0" marT="0" marB="0" anchor="ctr" horzOverflow="overflow"/>
                </a:tc>
                <a:tc>
                  <a:txBody>
                    <a:bodyPr/>
                    <a:lstStyle/>
                    <a:p>
                      <a:pPr defTabSz="914400"/>
                      <a:r>
                        <a:rPr sz="4000">
                          <a:latin typeface="Times New Roman"/>
                          <a:ea typeface="Times New Roman"/>
                          <a:cs typeface="Times New Roman"/>
                          <a:sym typeface="Times New Roman"/>
                        </a:rPr>
                        <a:t>HDD</a:t>
                      </a:r>
                    </a:p>
                  </a:txBody>
                  <a:tcPr marL="0" marR="0" marT="0" marB="0" anchor="ctr" horzOverflow="overflow"/>
                </a:tc>
                <a:tc>
                  <a:txBody>
                    <a:bodyPr/>
                    <a:lstStyle/>
                    <a:p>
                      <a:pPr defTabSz="914400"/>
                      <a:r>
                        <a:rPr sz="4000">
                          <a:latin typeface="Times New Roman"/>
                          <a:ea typeface="Times New Roman"/>
                          <a:cs typeface="Times New Roman"/>
                          <a:sym typeface="Times New Roman"/>
                        </a:rPr>
                        <a:t>100GB</a:t>
                      </a:r>
                    </a:p>
                  </a:txBody>
                  <a:tcPr marL="0" marR="0" marT="0" marB="0" anchor="ctr" horzOverflow="overflow"/>
                </a:tc>
                <a:extLst>
                  <a:ext uri="{0D108BD9-81ED-4DB2-BD59-A6C34878D82A}">
                    <a16:rowId xmlns:a16="http://schemas.microsoft.com/office/drawing/2014/main" val="10002"/>
                  </a:ext>
                </a:extLst>
              </a:tr>
              <a:tr h="628782">
                <a:tc>
                  <a:txBody>
                    <a:bodyPr/>
                    <a:lstStyle/>
                    <a:p>
                      <a:pPr defTabSz="914400"/>
                      <a:r>
                        <a:rPr sz="4000">
                          <a:latin typeface="Times New Roman"/>
                          <a:ea typeface="Times New Roman"/>
                          <a:cs typeface="Times New Roman"/>
                          <a:sym typeface="Times New Roman"/>
                        </a:rPr>
                        <a:t>3</a:t>
                      </a:r>
                    </a:p>
                  </a:txBody>
                  <a:tcPr marL="0" marR="0" marT="0" marB="0" anchor="ctr" horzOverflow="overflow"/>
                </a:tc>
                <a:tc>
                  <a:txBody>
                    <a:bodyPr/>
                    <a:lstStyle/>
                    <a:p>
                      <a:pPr defTabSz="914400"/>
                      <a:r>
                        <a:rPr sz="4000">
                          <a:latin typeface="Times New Roman"/>
                          <a:ea typeface="Times New Roman"/>
                          <a:cs typeface="Times New Roman"/>
                          <a:sym typeface="Times New Roman"/>
                        </a:rPr>
                        <a:t>CCTV CAMERA</a:t>
                      </a:r>
                    </a:p>
                  </a:txBody>
                  <a:tcPr marL="0" marR="0" marT="0" marB="0" anchor="ctr" horzOverflow="overflow"/>
                </a:tc>
                <a:tc>
                  <a:txBody>
                    <a:bodyPr/>
                    <a:lstStyle/>
                    <a:p>
                      <a:pPr defTabSz="914400"/>
                      <a:r>
                        <a:rPr sz="4000">
                          <a:latin typeface="Times New Roman"/>
                          <a:ea typeface="Times New Roman"/>
                          <a:cs typeface="Times New Roman"/>
                          <a:sym typeface="Times New Roman"/>
                        </a:rPr>
                        <a:t> 3MP +</a:t>
                      </a:r>
                    </a:p>
                  </a:txBody>
                  <a:tcPr marL="0" marR="0" marT="0" marB="0" anchor="ctr" horzOverflow="overflow"/>
                </a:tc>
                <a:extLst>
                  <a:ext uri="{0D108BD9-81ED-4DB2-BD59-A6C34878D82A}">
                    <a16:rowId xmlns:a16="http://schemas.microsoft.com/office/drawing/2014/main" val="10003"/>
                  </a:ext>
                </a:extLst>
              </a:tr>
            </a:tbl>
          </a:graphicData>
        </a:graphic>
      </p:graphicFrame>
      <p:sp>
        <p:nvSpPr>
          <p:cNvPr id="224" name="TextBox 2"/>
          <p:cNvSpPr txBox="1"/>
          <p:nvPr/>
        </p:nvSpPr>
        <p:spPr>
          <a:xfrm>
            <a:off x="8691381" y="7974530"/>
            <a:ext cx="7001235" cy="6789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4100" b="1">
                <a:gradFill flip="none" rotWithShape="1">
                  <a:gsLst>
                    <a:gs pos="0">
                      <a:srgbClr val="004D80"/>
                    </a:gs>
                    <a:gs pos="100000">
                      <a:srgbClr val="004D80"/>
                    </a:gs>
                  </a:gsLst>
                  <a:lin ang="5400000" scaled="0"/>
                </a:gradFill>
                <a:latin typeface="Times New Roman"/>
                <a:ea typeface="Times New Roman"/>
                <a:cs typeface="Times New Roman"/>
                <a:sym typeface="Times New Roman"/>
              </a:defRPr>
            </a:lvl1pPr>
          </a:lstStyle>
          <a:p>
            <a:r>
              <a:t>Hardware Requirement:-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 name="Rectangle 1"/>
          <p:cNvGrpSpPr/>
          <p:nvPr/>
        </p:nvGrpSpPr>
        <p:grpSpPr>
          <a:xfrm>
            <a:off x="3874441" y="1015473"/>
            <a:ext cx="16635120" cy="1035051"/>
            <a:chOff x="0" y="0"/>
            <a:chExt cx="16635119" cy="1035050"/>
          </a:xfrm>
        </p:grpSpPr>
        <p:sp>
          <p:nvSpPr>
            <p:cNvPr id="230" name="Rectangle"/>
            <p:cNvSpPr/>
            <p:nvPr/>
          </p:nvSpPr>
          <p:spPr>
            <a:xfrm>
              <a:off x="0" y="24204"/>
              <a:ext cx="16635120" cy="986643"/>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231" name="Literature Survey"/>
            <p:cNvSpPr txBox="1"/>
            <p:nvPr/>
          </p:nvSpPr>
          <p:spPr>
            <a:xfrm>
              <a:off x="5885063" y="0"/>
              <a:ext cx="5861185" cy="1035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Literature Survey</a:t>
              </a:r>
            </a:p>
          </p:txBody>
        </p:sp>
      </p:grpSp>
      <p:pic>
        <p:nvPicPr>
          <p:cNvPr id="237" name="Picture 2" descr="Picture 2"/>
          <p:cNvPicPr>
            <a:picLocks noChangeAspect="1"/>
          </p:cNvPicPr>
          <p:nvPr/>
        </p:nvPicPr>
        <p:blipFill>
          <a:blip r:embed="rId2"/>
          <a:stretch>
            <a:fillRect/>
          </a:stretch>
        </p:blipFill>
        <p:spPr>
          <a:xfrm>
            <a:off x="4572000" y="2632635"/>
            <a:ext cx="16216604" cy="1005429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1" name="Rectangle 1"/>
          <p:cNvGrpSpPr/>
          <p:nvPr/>
        </p:nvGrpSpPr>
        <p:grpSpPr>
          <a:xfrm>
            <a:off x="3684865" y="849273"/>
            <a:ext cx="16635125" cy="1035051"/>
            <a:chOff x="0" y="0"/>
            <a:chExt cx="16635124" cy="1035050"/>
          </a:xfrm>
        </p:grpSpPr>
        <p:sp>
          <p:nvSpPr>
            <p:cNvPr id="239" name="Rectangle"/>
            <p:cNvSpPr/>
            <p:nvPr/>
          </p:nvSpPr>
          <p:spPr>
            <a:xfrm>
              <a:off x="-1" y="24204"/>
              <a:ext cx="16635125" cy="986643"/>
            </a:xfrm>
            <a:prstGeom prst="rect">
              <a:avLst/>
            </a:prstGeom>
            <a:gradFill flip="none" rotWithShape="1">
              <a:gsLst>
                <a:gs pos="0">
                  <a:srgbClr val="00416F"/>
                </a:gs>
                <a:gs pos="50000">
                  <a:srgbClr val="005EA1"/>
                </a:gs>
                <a:gs pos="100000">
                  <a:srgbClr val="0070C0"/>
                </a:gs>
              </a:gsLst>
              <a:lin ang="2700000" scaled="0"/>
            </a:gradFill>
            <a:ln w="12700" cap="flat">
              <a:noFill/>
              <a:miter lim="400000"/>
            </a:ln>
            <a:effectLst/>
          </p:spPr>
          <p:txBody>
            <a:bodyPr wrap="square" lIns="50800" tIns="50800" rIns="50800" bIns="50800" numCol="1" anchor="ctr">
              <a:noAutofit/>
            </a:bodyPr>
            <a:lstStyle/>
            <a:p>
              <a:pPr algn="l" defTabSz="914400">
                <a:defRPr sz="1800">
                  <a:solidFill>
                    <a:srgbClr val="FFFFFF"/>
                  </a:solidFill>
                </a:defRPr>
              </a:pPr>
              <a:endParaRPr/>
            </a:p>
          </p:txBody>
        </p:sp>
        <p:sp>
          <p:nvSpPr>
            <p:cNvPr id="240" name="Need and Salient Features"/>
            <p:cNvSpPr txBox="1"/>
            <p:nvPr/>
          </p:nvSpPr>
          <p:spPr>
            <a:xfrm>
              <a:off x="5055676" y="0"/>
              <a:ext cx="8335001" cy="1035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914400">
                <a:defRPr sz="5000" b="1">
                  <a:ln w="12801" cap="flat">
                    <a:solidFill>
                      <a:srgbClr val="000000"/>
                    </a:solidFill>
                    <a:prstDash val="solid"/>
                    <a:miter lim="400000"/>
                  </a:ln>
                  <a:solidFill>
                    <a:srgbClr val="FFFFFF"/>
                  </a:solidFill>
                  <a:latin typeface="Publico Text Roman"/>
                  <a:ea typeface="Publico Text Roman"/>
                  <a:cs typeface="Publico Text Roman"/>
                  <a:sym typeface="Publico Text Roman"/>
                </a:defRPr>
              </a:lvl1pPr>
            </a:lstStyle>
            <a:p>
              <a:r>
                <a:t>Need and Salient Features</a:t>
              </a:r>
            </a:p>
          </p:txBody>
        </p:sp>
      </p:grpSp>
      <p:sp>
        <p:nvSpPr>
          <p:cNvPr id="242" name="The ShieldPosture project has the potential to significantly enhance security and safety in public places by providing an automated and non-intrusive posture detection system that can quickly identify potential threats.…"/>
          <p:cNvSpPr txBox="1">
            <a:spLocks noGrp="1"/>
          </p:cNvSpPr>
          <p:nvPr>
            <p:ph type="body" sz="half" idx="4294967295"/>
          </p:nvPr>
        </p:nvSpPr>
        <p:spPr>
          <a:xfrm>
            <a:off x="1136954" y="4153773"/>
            <a:ext cx="12244645" cy="6748500"/>
          </a:xfrm>
          <a:prstGeom prst="rect">
            <a:avLst/>
          </a:prstGeom>
        </p:spPr>
        <p:txBody>
          <a:bodyPr lIns="45718" tIns="45718" rIns="45718" bIns="45718" numCol="1" spcCol="38100"/>
          <a:lstStyle/>
          <a:p>
            <a:pPr marL="208024" indent="-208024" defTabSz="832102">
              <a:spcBef>
                <a:spcPts val="900"/>
              </a:spcBef>
              <a:buSzPct val="100000"/>
              <a:buFont typeface="Arial"/>
              <a:defRPr sz="3600">
                <a:latin typeface="Times Roman"/>
                <a:ea typeface="Times Roman"/>
                <a:cs typeface="Times Roman"/>
                <a:sym typeface="Times Roman"/>
              </a:defRPr>
            </a:pPr>
            <a:r>
              <a:t>The Threat Security Specialist project has the potential to significantly enhance security and safety in public places by providing an automated and non-intrusive posture detection system that can quickly identify potential threats.</a:t>
            </a:r>
          </a:p>
          <a:p>
            <a:pPr marL="0" indent="0" defTabSz="832102">
              <a:spcBef>
                <a:spcPts val="900"/>
              </a:spcBef>
              <a:buSzTx/>
              <a:buNone/>
              <a:defRPr sz="3600">
                <a:latin typeface="Times Roman"/>
                <a:ea typeface="Times Roman"/>
                <a:cs typeface="Times Roman"/>
                <a:sym typeface="Times Roman"/>
              </a:defRPr>
            </a:pPr>
            <a:endParaRPr/>
          </a:p>
          <a:p>
            <a:pPr marL="208024" indent="-208024" defTabSz="832102">
              <a:spcBef>
                <a:spcPts val="900"/>
              </a:spcBef>
              <a:buSzPct val="100000"/>
              <a:buFont typeface="Arial"/>
              <a:defRPr sz="3600">
                <a:latin typeface="Times Roman"/>
                <a:ea typeface="Times Roman"/>
                <a:cs typeface="Times Roman"/>
                <a:sym typeface="Times Roman"/>
              </a:defRPr>
            </a:pPr>
            <a:r>
              <a:t> The technology can also monitor workers’ physical health and safety in high-risk workplaces by detecting incorrect postures and movements. </a:t>
            </a:r>
          </a:p>
          <a:p>
            <a:pPr marL="0" indent="0" defTabSz="832102">
              <a:spcBef>
                <a:spcPts val="900"/>
              </a:spcBef>
              <a:buSzTx/>
              <a:buNone/>
              <a:defRPr sz="3600">
                <a:latin typeface="Times Roman"/>
                <a:ea typeface="Times Roman"/>
                <a:cs typeface="Times Roman"/>
                <a:sym typeface="Times Roman"/>
              </a:defRPr>
            </a:pPr>
            <a:endParaRPr/>
          </a:p>
          <a:p>
            <a:pPr marL="208024" indent="-208024" defTabSz="832102">
              <a:spcBef>
                <a:spcPts val="900"/>
              </a:spcBef>
              <a:buSzPct val="100000"/>
              <a:buFont typeface="Arial"/>
              <a:defRPr sz="3600">
                <a:latin typeface="Times Roman"/>
                <a:ea typeface="Times Roman"/>
                <a:cs typeface="Times Roman"/>
                <a:sym typeface="Times Roman"/>
              </a:defRPr>
            </a:pPr>
            <a:r>
              <a:t>This system has immense potential to reduce accidents and injuries, making it an essential project in today's world.	</a:t>
            </a:r>
          </a:p>
        </p:txBody>
      </p:sp>
      <p:grpSp>
        <p:nvGrpSpPr>
          <p:cNvPr id="246" name="Group"/>
          <p:cNvGrpSpPr/>
          <p:nvPr/>
        </p:nvGrpSpPr>
        <p:grpSpPr>
          <a:xfrm>
            <a:off x="10749972" y="13171724"/>
            <a:ext cx="11576006" cy="546102"/>
            <a:chOff x="8856350" y="0"/>
            <a:chExt cx="11576005" cy="546101"/>
          </a:xfrm>
        </p:grpSpPr>
        <p:sp>
          <p:nvSpPr>
            <p:cNvPr id="244" name="Text"/>
            <p:cNvSpPr txBox="1"/>
            <p:nvPr/>
          </p:nvSpPr>
          <p:spPr>
            <a:xfrm>
              <a:off x="20203447" y="48541"/>
              <a:ext cx="228908" cy="44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b">
              <a:spAutoFit/>
            </a:bodyPr>
            <a:lstStyle>
              <a:lvl1pPr defTabSz="584200">
                <a:defRPr sz="2300">
                  <a:solidFill>
                    <a:srgbClr val="FFFFFF"/>
                  </a:solidFill>
                  <a:latin typeface="+mj-lt"/>
                  <a:ea typeface="+mj-ea"/>
                  <a:cs typeface="+mj-cs"/>
                  <a:sym typeface="Helvetica Neue"/>
                </a:defRPr>
              </a:lvl1pPr>
            </a:lstStyle>
            <a:p>
              <a:r>
                <a:t>8</a:t>
              </a:r>
            </a:p>
          </p:txBody>
        </p:sp>
        <p:sp>
          <p:nvSpPr>
            <p:cNvPr id="245" name="AcciAlert"/>
            <p:cNvSpPr txBox="1"/>
            <p:nvPr/>
          </p:nvSpPr>
          <p:spPr>
            <a:xfrm>
              <a:off x="8856350" y="0"/>
              <a:ext cx="3100625" cy="546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a:solidFill>
                    <a:srgbClr val="FFFFFF"/>
                  </a:solidFill>
                  <a:latin typeface="Times Roman"/>
                  <a:ea typeface="Times Roman"/>
                  <a:cs typeface="Times Roman"/>
                  <a:sym typeface="Times Roman"/>
                </a:defRPr>
              </a:lvl1pPr>
            </a:lstStyle>
            <a:p>
              <a:r>
                <a:rPr dirty="0" err="1"/>
                <a:t>SafeZoneInnovators</a:t>
              </a:r>
              <a:endParaRPr dirty="0"/>
            </a:p>
          </p:txBody>
        </p:sp>
      </p:grpSp>
      <p:pic>
        <p:nvPicPr>
          <p:cNvPr id="247" name="Screenshot 2023-04-12 at 2.07.26 PM.png" descr="Screenshot 2023-04-12 at 2.07.26 PM.png"/>
          <p:cNvPicPr>
            <a:picLocks noChangeAspect="1"/>
          </p:cNvPicPr>
          <p:nvPr/>
        </p:nvPicPr>
        <p:blipFill>
          <a:blip r:embed="rId2"/>
          <a:srcRect t="11564" r="12783"/>
          <a:stretch>
            <a:fillRect/>
          </a:stretch>
        </p:blipFill>
        <p:spPr>
          <a:xfrm>
            <a:off x="13658059" y="4507606"/>
            <a:ext cx="9531842" cy="604070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33_DynamicLight">
  <a:themeElements>
    <a:clrScheme name="33_DynamicLight">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a:ea typeface="Helvetica"/>
        <a:cs typeface="Helvetica"/>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3_DynamicLight">
  <a:themeElements>
    <a:clrScheme name="33_DynamicLight">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a:ea typeface="Helvetica"/>
        <a:cs typeface="Helvetica"/>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836</Words>
  <Application>Microsoft Office PowerPoint</Application>
  <PresentationFormat>Custom</PresentationFormat>
  <Paragraphs>159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Helvetica Neue</vt:lpstr>
      <vt:lpstr>Helvetica Neue Medium</vt:lpstr>
      <vt:lpstr>Times New Roman</vt:lpstr>
      <vt:lpstr>Times Roman</vt:lpstr>
      <vt:lpstr>33_DynamicLight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Sanika Nanavare</dc:creator>
  <cp:lastModifiedBy>Sanika Nanavare</cp:lastModifiedBy>
  <cp:revision>1</cp:revision>
  <dcterms:modified xsi:type="dcterms:W3CDTF">2024-05-17T11:54:36Z</dcterms:modified>
</cp:coreProperties>
</file>